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40"/>
  </p:notesMasterIdLst>
  <p:sldIdLst>
    <p:sldId id="256" r:id="rId2"/>
    <p:sldId id="2109" r:id="rId3"/>
    <p:sldId id="2110" r:id="rId4"/>
    <p:sldId id="2108" r:id="rId5"/>
    <p:sldId id="2111" r:id="rId6"/>
    <p:sldId id="321" r:id="rId7"/>
    <p:sldId id="334" r:id="rId8"/>
    <p:sldId id="2117" r:id="rId9"/>
    <p:sldId id="2118" r:id="rId10"/>
    <p:sldId id="295" r:id="rId11"/>
    <p:sldId id="2119" r:id="rId12"/>
    <p:sldId id="2113" r:id="rId13"/>
    <p:sldId id="2116" r:id="rId14"/>
    <p:sldId id="2140" r:id="rId15"/>
    <p:sldId id="2143" r:id="rId16"/>
    <p:sldId id="2146" r:id="rId17"/>
    <p:sldId id="2120" r:id="rId18"/>
    <p:sldId id="2057" r:id="rId19"/>
    <p:sldId id="2076" r:id="rId20"/>
    <p:sldId id="2080" r:id="rId21"/>
    <p:sldId id="2083" r:id="rId22"/>
    <p:sldId id="2147" r:id="rId23"/>
    <p:sldId id="2144" r:id="rId24"/>
    <p:sldId id="2148" r:id="rId25"/>
    <p:sldId id="2129" r:id="rId26"/>
    <p:sldId id="2121" r:id="rId27"/>
    <p:sldId id="2123" r:id="rId28"/>
    <p:sldId id="2126" r:id="rId29"/>
    <p:sldId id="2132" r:id="rId30"/>
    <p:sldId id="2127" r:id="rId31"/>
    <p:sldId id="2128" r:id="rId32"/>
    <p:sldId id="2134" r:id="rId33"/>
    <p:sldId id="2135" r:id="rId34"/>
    <p:sldId id="2106" r:id="rId35"/>
    <p:sldId id="2136" r:id="rId36"/>
    <p:sldId id="2137" r:id="rId37"/>
    <p:sldId id="2138" r:id="rId38"/>
    <p:sldId id="2133" r:id="rId39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1pPr>
    <a:lvl2pPr marL="457189"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2pPr>
    <a:lvl3pPr marL="914377"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3pPr>
    <a:lvl4pPr marL="1371566"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4pPr>
    <a:lvl5pPr marL="1828754"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5pPr>
    <a:lvl6pPr marL="2285943" algn="l" defTabSz="457189" rtl="0" eaLnBrk="1" latinLnBrk="0" hangingPunct="1"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6pPr>
    <a:lvl7pPr marL="2743131" algn="l" defTabSz="457189" rtl="0" eaLnBrk="1" latinLnBrk="0" hangingPunct="1"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7pPr>
    <a:lvl8pPr marL="3200320" algn="l" defTabSz="457189" rtl="0" eaLnBrk="1" latinLnBrk="0" hangingPunct="1"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8pPr>
    <a:lvl9pPr marL="3657509" algn="l" defTabSz="457189" rtl="0" eaLnBrk="1" latinLnBrk="0" hangingPunct="1"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CB7A723-48CB-B34A-B607-44B83AA5231C}">
          <p14:sldIdLst>
            <p14:sldId id="256"/>
            <p14:sldId id="2109"/>
            <p14:sldId id="2110"/>
            <p14:sldId id="2108"/>
          </p14:sldIdLst>
        </p14:section>
        <p14:section name="Microservices vulnerabilities" id="{88ABBA69-D986-CD4E-BE84-278EE14A8121}">
          <p14:sldIdLst>
            <p14:sldId id="2111"/>
            <p14:sldId id="321"/>
            <p14:sldId id="334"/>
            <p14:sldId id="2117"/>
            <p14:sldId id="2118"/>
            <p14:sldId id="295"/>
            <p14:sldId id="2119"/>
            <p14:sldId id="2113"/>
          </p14:sldIdLst>
        </p14:section>
        <p14:section name="Current Work" id="{5C6091E8-8D3E-7D4A-A313-D8C2F95BBAC7}">
          <p14:sldIdLst>
            <p14:sldId id="2116"/>
            <p14:sldId id="2140"/>
            <p14:sldId id="2143"/>
            <p14:sldId id="2146"/>
            <p14:sldId id="2120"/>
            <p14:sldId id="2057"/>
            <p14:sldId id="2076"/>
            <p14:sldId id="2080"/>
            <p14:sldId id="2083"/>
            <p14:sldId id="2147"/>
            <p14:sldId id="2144"/>
            <p14:sldId id="2148"/>
          </p14:sldIdLst>
        </p14:section>
        <p14:section name="The Gap" id="{EC6C6F0E-38A7-664B-A1E7-71C1F5AC40A8}">
          <p14:sldIdLst>
            <p14:sldId id="2129"/>
            <p14:sldId id="2121"/>
            <p14:sldId id="2123"/>
          </p14:sldIdLst>
        </p14:section>
        <p14:section name="Our Contribution" id="{98B8DC46-B108-0A43-9CA4-D8AE90AA49DF}">
          <p14:sldIdLst>
            <p14:sldId id="2126"/>
            <p14:sldId id="2132"/>
            <p14:sldId id="2127"/>
            <p14:sldId id="2128"/>
            <p14:sldId id="2134"/>
            <p14:sldId id="2135"/>
            <p14:sldId id="2106"/>
            <p14:sldId id="2136"/>
            <p14:sldId id="2137"/>
            <p14:sldId id="2138"/>
          </p14:sldIdLst>
        </p14:section>
        <p14:section name="Evaluation" id="{E9F8ECFE-A183-844B-A47F-121BC5DC9C2E}">
          <p14:sldIdLst>
            <p14:sldId id="21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la xiong xiong" initials="gx" lastIdx="6" clrIdx="0">
    <p:extLst>
      <p:ext uri="{19B8F6BF-5375-455C-9EA6-DF929625EA0E}">
        <p15:presenceInfo xmlns:p15="http://schemas.microsoft.com/office/powerpoint/2012/main" userId="55b3056499f5b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3" autoAdjust="0"/>
    <p:restoredTop sz="89524" autoAdjust="0"/>
  </p:normalViewPr>
  <p:slideViewPr>
    <p:cSldViewPr snapToGrid="0">
      <p:cViewPr varScale="1">
        <p:scale>
          <a:sx n="114" d="100"/>
          <a:sy n="114" d="100"/>
        </p:scale>
        <p:origin x="74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2635F-2B11-824B-850A-ACBAB04789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50BE8-B8F3-B348-9E0C-B4C1974D6220}">
      <dgm:prSet phldrT="[Text]"/>
      <dgm:spPr/>
      <dgm:t>
        <a:bodyPr/>
        <a:lstStyle/>
        <a:p>
          <a:r>
            <a:rPr lang="en-US" dirty="0"/>
            <a:t>July 21st</a:t>
          </a:r>
        </a:p>
      </dgm:t>
    </dgm:pt>
    <dgm:pt modelId="{EF3EC570-C67D-9D4F-BD6C-5E546844E3B8}" type="parTrans" cxnId="{572A49D1-7B95-D744-8673-C946B4FD7CA1}">
      <dgm:prSet/>
      <dgm:spPr/>
      <dgm:t>
        <a:bodyPr/>
        <a:lstStyle/>
        <a:p>
          <a:endParaRPr lang="en-US"/>
        </a:p>
      </dgm:t>
    </dgm:pt>
    <dgm:pt modelId="{5CB22649-EA2A-E84A-8F14-5706CA1361CF}" type="sibTrans" cxnId="{572A49D1-7B95-D744-8673-C946B4FD7CA1}">
      <dgm:prSet/>
      <dgm:spPr/>
      <dgm:t>
        <a:bodyPr/>
        <a:lstStyle/>
        <a:p>
          <a:endParaRPr lang="en-US"/>
        </a:p>
      </dgm:t>
    </dgm:pt>
    <dgm:pt modelId="{ABB04F3C-E725-3A45-823C-965B5BD832C8}">
      <dgm:prSet phldrT="[Text]"/>
      <dgm:spPr/>
      <dgm:t>
        <a:bodyPr/>
        <a:lstStyle/>
        <a:p>
          <a:r>
            <a:rPr lang="en-US" dirty="0"/>
            <a:t>Aug 15th</a:t>
          </a:r>
        </a:p>
      </dgm:t>
    </dgm:pt>
    <dgm:pt modelId="{27C36787-0805-5749-B3CB-76F5145FDA41}" type="parTrans" cxnId="{684DF4E8-9F08-9748-960D-3138A6622C87}">
      <dgm:prSet/>
      <dgm:spPr/>
      <dgm:t>
        <a:bodyPr/>
        <a:lstStyle/>
        <a:p>
          <a:endParaRPr lang="en-US"/>
        </a:p>
      </dgm:t>
    </dgm:pt>
    <dgm:pt modelId="{7361E0C4-4981-D641-8C1E-A8FC8FEFFEFD}" type="sibTrans" cxnId="{684DF4E8-9F08-9748-960D-3138A6622C87}">
      <dgm:prSet/>
      <dgm:spPr/>
      <dgm:t>
        <a:bodyPr/>
        <a:lstStyle/>
        <a:p>
          <a:endParaRPr lang="en-US"/>
        </a:p>
      </dgm:t>
    </dgm:pt>
    <dgm:pt modelId="{89E68865-7BFA-AE44-86A2-6BA149CF9FB5}">
      <dgm:prSet phldrT="[Text]"/>
      <dgm:spPr/>
      <dgm:t>
        <a:bodyPr/>
        <a:lstStyle/>
        <a:p>
          <a:r>
            <a:rPr lang="en-US" dirty="0"/>
            <a:t>Oct 15th</a:t>
          </a:r>
        </a:p>
      </dgm:t>
    </dgm:pt>
    <dgm:pt modelId="{7330DBD8-9671-E948-B36D-A5CFF69E17A7}" type="parTrans" cxnId="{AB7383BB-1FFB-EE4C-887B-FE398D6CB6FD}">
      <dgm:prSet/>
      <dgm:spPr/>
      <dgm:t>
        <a:bodyPr/>
        <a:lstStyle/>
        <a:p>
          <a:endParaRPr lang="en-US"/>
        </a:p>
      </dgm:t>
    </dgm:pt>
    <dgm:pt modelId="{298FFB63-04F0-8746-8032-3046518805F9}" type="sibTrans" cxnId="{AB7383BB-1FFB-EE4C-887B-FE398D6CB6FD}">
      <dgm:prSet/>
      <dgm:spPr/>
      <dgm:t>
        <a:bodyPr/>
        <a:lstStyle/>
        <a:p>
          <a:endParaRPr lang="en-US"/>
        </a:p>
      </dgm:t>
    </dgm:pt>
    <dgm:pt modelId="{E27D631A-CD16-E642-ABC5-9A6E399D24F6}">
      <dgm:prSet/>
      <dgm:spPr/>
      <dgm:t>
        <a:bodyPr/>
        <a:lstStyle/>
        <a:p>
          <a:r>
            <a:rPr lang="en-US" dirty="0"/>
            <a:t>Nov 5th</a:t>
          </a:r>
        </a:p>
      </dgm:t>
    </dgm:pt>
    <dgm:pt modelId="{0D4EAED3-4B5A-B34E-A648-411EEC94C91A}" type="parTrans" cxnId="{57735047-420C-A046-986C-FE01CB8F2444}">
      <dgm:prSet/>
      <dgm:spPr/>
      <dgm:t>
        <a:bodyPr/>
        <a:lstStyle/>
        <a:p>
          <a:endParaRPr lang="en-US"/>
        </a:p>
      </dgm:t>
    </dgm:pt>
    <dgm:pt modelId="{E9E053BF-650F-B145-90BF-EC5A749E7E75}" type="sibTrans" cxnId="{57735047-420C-A046-986C-FE01CB8F2444}">
      <dgm:prSet/>
      <dgm:spPr/>
      <dgm:t>
        <a:bodyPr/>
        <a:lstStyle/>
        <a:p>
          <a:endParaRPr lang="en-US"/>
        </a:p>
      </dgm:t>
    </dgm:pt>
    <dgm:pt modelId="{D21B3FDE-6464-3541-A429-1F48CA1AF40D}">
      <dgm:prSet/>
      <dgm:spPr/>
      <dgm:t>
        <a:bodyPr/>
        <a:lstStyle/>
        <a:p>
          <a:r>
            <a:rPr lang="en-US" dirty="0"/>
            <a:t>Dec 15th</a:t>
          </a:r>
        </a:p>
      </dgm:t>
    </dgm:pt>
    <dgm:pt modelId="{17348AA0-6EA8-A14F-ABCF-583CA21B1006}" type="parTrans" cxnId="{0EF8B7A1-2013-9A48-AF0D-00C2DE61EBF4}">
      <dgm:prSet/>
      <dgm:spPr/>
      <dgm:t>
        <a:bodyPr/>
        <a:lstStyle/>
        <a:p>
          <a:endParaRPr lang="en-US"/>
        </a:p>
      </dgm:t>
    </dgm:pt>
    <dgm:pt modelId="{726EDBD1-B2F3-2042-8CA8-782FF6B2D78B}" type="sibTrans" cxnId="{0EF8B7A1-2013-9A48-AF0D-00C2DE61EBF4}">
      <dgm:prSet/>
      <dgm:spPr/>
      <dgm:t>
        <a:bodyPr/>
        <a:lstStyle/>
        <a:p>
          <a:endParaRPr lang="en-US"/>
        </a:p>
      </dgm:t>
    </dgm:pt>
    <dgm:pt modelId="{A77D8289-992E-7D4A-9251-90F80463B356}">
      <dgm:prSet/>
      <dgm:spPr/>
      <dgm:t>
        <a:bodyPr/>
        <a:lstStyle/>
        <a:p>
          <a:r>
            <a:rPr lang="en-US" dirty="0"/>
            <a:t>Nov 15th</a:t>
          </a:r>
        </a:p>
      </dgm:t>
    </dgm:pt>
    <dgm:pt modelId="{82E2FF77-3A08-3C48-AF1F-CCA33E8B3A48}" type="parTrans" cxnId="{CE12C9ED-F7DF-374D-9678-99B53043F3EB}">
      <dgm:prSet/>
      <dgm:spPr/>
      <dgm:t>
        <a:bodyPr/>
        <a:lstStyle/>
        <a:p>
          <a:endParaRPr lang="en-US"/>
        </a:p>
      </dgm:t>
    </dgm:pt>
    <dgm:pt modelId="{CBCA41F3-23E0-AF4F-9AA8-737D0EF4F7F7}" type="sibTrans" cxnId="{CE12C9ED-F7DF-374D-9678-99B53043F3EB}">
      <dgm:prSet/>
      <dgm:spPr/>
      <dgm:t>
        <a:bodyPr/>
        <a:lstStyle/>
        <a:p>
          <a:endParaRPr lang="en-US"/>
        </a:p>
      </dgm:t>
    </dgm:pt>
    <dgm:pt modelId="{E30A3FA0-7A7B-F742-BEB8-42139FAF95B0}">
      <dgm:prSet/>
      <dgm:spPr/>
      <dgm:t>
        <a:bodyPr/>
        <a:lstStyle/>
        <a:p>
          <a:r>
            <a:rPr lang="en-US" dirty="0"/>
            <a:t>Sep 5th</a:t>
          </a:r>
        </a:p>
      </dgm:t>
    </dgm:pt>
    <dgm:pt modelId="{99758031-3A40-F74F-BEB8-0C9D423219A3}" type="parTrans" cxnId="{371E5FC6-ECF2-E648-B224-4F00983F8C5B}">
      <dgm:prSet/>
      <dgm:spPr/>
      <dgm:t>
        <a:bodyPr/>
        <a:lstStyle/>
        <a:p>
          <a:endParaRPr lang="en-US"/>
        </a:p>
      </dgm:t>
    </dgm:pt>
    <dgm:pt modelId="{26F862A1-A05E-004D-8AF0-85243E022E83}" type="sibTrans" cxnId="{371E5FC6-ECF2-E648-B224-4F00983F8C5B}">
      <dgm:prSet/>
      <dgm:spPr/>
      <dgm:t>
        <a:bodyPr/>
        <a:lstStyle/>
        <a:p>
          <a:endParaRPr lang="en-US"/>
        </a:p>
      </dgm:t>
    </dgm:pt>
    <dgm:pt modelId="{D045F917-C4EE-1742-855F-0344F9C15099}">
      <dgm:prSet/>
      <dgm:spPr/>
      <dgm:t>
        <a:bodyPr/>
        <a:lstStyle/>
        <a:p>
          <a:r>
            <a:rPr lang="en-US" dirty="0"/>
            <a:t>Sep 15th</a:t>
          </a:r>
        </a:p>
      </dgm:t>
    </dgm:pt>
    <dgm:pt modelId="{BD0D8FD9-D1A5-6D41-B514-A0BC51AB61F0}" type="parTrans" cxnId="{41CE5344-DA92-2C4C-BCD3-D29AF3EAFB35}">
      <dgm:prSet/>
      <dgm:spPr/>
      <dgm:t>
        <a:bodyPr/>
        <a:lstStyle/>
        <a:p>
          <a:endParaRPr lang="en-US"/>
        </a:p>
      </dgm:t>
    </dgm:pt>
    <dgm:pt modelId="{1BFD18E0-67B2-EC49-AA7D-1F8E5B930D4E}" type="sibTrans" cxnId="{41CE5344-DA92-2C4C-BCD3-D29AF3EAFB35}">
      <dgm:prSet/>
      <dgm:spPr/>
      <dgm:t>
        <a:bodyPr/>
        <a:lstStyle/>
        <a:p>
          <a:endParaRPr lang="en-US"/>
        </a:p>
      </dgm:t>
    </dgm:pt>
    <dgm:pt modelId="{B47F013A-DAC6-C740-BBBF-606AD61F7AB7}" type="pres">
      <dgm:prSet presAssocID="{5492635F-2B11-824B-850A-ACBAB04789CC}" presName="Name0" presStyleCnt="0">
        <dgm:presLayoutVars>
          <dgm:dir/>
          <dgm:resizeHandles val="exact"/>
        </dgm:presLayoutVars>
      </dgm:prSet>
      <dgm:spPr/>
    </dgm:pt>
    <dgm:pt modelId="{DD7C3C21-01A2-9D49-9872-5140764C93BE}" type="pres">
      <dgm:prSet presAssocID="{0E850BE8-B8F3-B348-9E0C-B4C1974D6220}" presName="node" presStyleLbl="node1" presStyleIdx="0" presStyleCnt="8">
        <dgm:presLayoutVars>
          <dgm:bulletEnabled val="1"/>
        </dgm:presLayoutVars>
      </dgm:prSet>
      <dgm:spPr/>
    </dgm:pt>
    <dgm:pt modelId="{0EE1826E-DE0C-B84F-9909-2E03F64EFAB8}" type="pres">
      <dgm:prSet presAssocID="{5CB22649-EA2A-E84A-8F14-5706CA1361CF}" presName="sibTrans" presStyleLbl="sibTrans2D1" presStyleIdx="0" presStyleCnt="7"/>
      <dgm:spPr/>
    </dgm:pt>
    <dgm:pt modelId="{313BA831-9C83-A549-B360-94F971F7455B}" type="pres">
      <dgm:prSet presAssocID="{5CB22649-EA2A-E84A-8F14-5706CA1361CF}" presName="connectorText" presStyleLbl="sibTrans2D1" presStyleIdx="0" presStyleCnt="7"/>
      <dgm:spPr/>
    </dgm:pt>
    <dgm:pt modelId="{1D72BD72-0909-DC4E-8F68-A2F86B963F8E}" type="pres">
      <dgm:prSet presAssocID="{ABB04F3C-E725-3A45-823C-965B5BD832C8}" presName="node" presStyleLbl="node1" presStyleIdx="1" presStyleCnt="8">
        <dgm:presLayoutVars>
          <dgm:bulletEnabled val="1"/>
        </dgm:presLayoutVars>
      </dgm:prSet>
      <dgm:spPr/>
    </dgm:pt>
    <dgm:pt modelId="{DE612383-9DD5-544D-A67A-FD3F137A40DD}" type="pres">
      <dgm:prSet presAssocID="{7361E0C4-4981-D641-8C1E-A8FC8FEFFEFD}" presName="sibTrans" presStyleLbl="sibTrans2D1" presStyleIdx="1" presStyleCnt="7"/>
      <dgm:spPr/>
    </dgm:pt>
    <dgm:pt modelId="{48E04813-1F0E-8842-8F5B-4489C6FC0775}" type="pres">
      <dgm:prSet presAssocID="{7361E0C4-4981-D641-8C1E-A8FC8FEFFEFD}" presName="connectorText" presStyleLbl="sibTrans2D1" presStyleIdx="1" presStyleCnt="7"/>
      <dgm:spPr/>
    </dgm:pt>
    <dgm:pt modelId="{A745B490-9044-8041-A880-90E04FB569C0}" type="pres">
      <dgm:prSet presAssocID="{E30A3FA0-7A7B-F742-BEB8-42139FAF95B0}" presName="node" presStyleLbl="node1" presStyleIdx="2" presStyleCnt="8">
        <dgm:presLayoutVars>
          <dgm:bulletEnabled val="1"/>
        </dgm:presLayoutVars>
      </dgm:prSet>
      <dgm:spPr/>
    </dgm:pt>
    <dgm:pt modelId="{DD38B0EE-A21F-0640-94C4-E090E0BAD3A5}" type="pres">
      <dgm:prSet presAssocID="{26F862A1-A05E-004D-8AF0-85243E022E83}" presName="sibTrans" presStyleLbl="sibTrans2D1" presStyleIdx="2" presStyleCnt="7"/>
      <dgm:spPr/>
    </dgm:pt>
    <dgm:pt modelId="{4A4A2420-2C2B-2C4B-B41B-7133FD9FC98C}" type="pres">
      <dgm:prSet presAssocID="{26F862A1-A05E-004D-8AF0-85243E022E83}" presName="connectorText" presStyleLbl="sibTrans2D1" presStyleIdx="2" presStyleCnt="7"/>
      <dgm:spPr/>
    </dgm:pt>
    <dgm:pt modelId="{5D9E5011-E6EB-4340-909F-9A57AF909C1E}" type="pres">
      <dgm:prSet presAssocID="{D045F917-C4EE-1742-855F-0344F9C15099}" presName="node" presStyleLbl="node1" presStyleIdx="3" presStyleCnt="8">
        <dgm:presLayoutVars>
          <dgm:bulletEnabled val="1"/>
        </dgm:presLayoutVars>
      </dgm:prSet>
      <dgm:spPr/>
    </dgm:pt>
    <dgm:pt modelId="{0ED7D4DE-29F1-FC47-BE36-1E6545A4A394}" type="pres">
      <dgm:prSet presAssocID="{1BFD18E0-67B2-EC49-AA7D-1F8E5B930D4E}" presName="sibTrans" presStyleLbl="sibTrans2D1" presStyleIdx="3" presStyleCnt="7"/>
      <dgm:spPr/>
    </dgm:pt>
    <dgm:pt modelId="{FCBE7146-40FD-9C4E-B390-0A252B95DCD0}" type="pres">
      <dgm:prSet presAssocID="{1BFD18E0-67B2-EC49-AA7D-1F8E5B930D4E}" presName="connectorText" presStyleLbl="sibTrans2D1" presStyleIdx="3" presStyleCnt="7"/>
      <dgm:spPr/>
    </dgm:pt>
    <dgm:pt modelId="{40919B80-E244-474B-8BAE-78F8E5318449}" type="pres">
      <dgm:prSet presAssocID="{89E68865-7BFA-AE44-86A2-6BA149CF9FB5}" presName="node" presStyleLbl="node1" presStyleIdx="4" presStyleCnt="8">
        <dgm:presLayoutVars>
          <dgm:bulletEnabled val="1"/>
        </dgm:presLayoutVars>
      </dgm:prSet>
      <dgm:spPr/>
    </dgm:pt>
    <dgm:pt modelId="{6014E1EB-B25E-494B-A0D6-BEC0D138D809}" type="pres">
      <dgm:prSet presAssocID="{298FFB63-04F0-8746-8032-3046518805F9}" presName="sibTrans" presStyleLbl="sibTrans2D1" presStyleIdx="4" presStyleCnt="7"/>
      <dgm:spPr/>
    </dgm:pt>
    <dgm:pt modelId="{F2ED13DF-4D00-644B-9F5E-CA6136A0046A}" type="pres">
      <dgm:prSet presAssocID="{298FFB63-04F0-8746-8032-3046518805F9}" presName="connectorText" presStyleLbl="sibTrans2D1" presStyleIdx="4" presStyleCnt="7"/>
      <dgm:spPr/>
    </dgm:pt>
    <dgm:pt modelId="{47415CBF-2992-6943-BDC4-B5EDE81DA954}" type="pres">
      <dgm:prSet presAssocID="{E27D631A-CD16-E642-ABC5-9A6E399D24F6}" presName="node" presStyleLbl="node1" presStyleIdx="5" presStyleCnt="8">
        <dgm:presLayoutVars>
          <dgm:bulletEnabled val="1"/>
        </dgm:presLayoutVars>
      </dgm:prSet>
      <dgm:spPr/>
    </dgm:pt>
    <dgm:pt modelId="{039072F1-B570-834D-8039-34C89D2D0E24}" type="pres">
      <dgm:prSet presAssocID="{E9E053BF-650F-B145-90BF-EC5A749E7E75}" presName="sibTrans" presStyleLbl="sibTrans2D1" presStyleIdx="5" presStyleCnt="7"/>
      <dgm:spPr/>
    </dgm:pt>
    <dgm:pt modelId="{D3393D47-5595-4741-98ED-67A5D9075CB3}" type="pres">
      <dgm:prSet presAssocID="{E9E053BF-650F-B145-90BF-EC5A749E7E75}" presName="connectorText" presStyleLbl="sibTrans2D1" presStyleIdx="5" presStyleCnt="7"/>
      <dgm:spPr/>
    </dgm:pt>
    <dgm:pt modelId="{31D7C385-FBB0-5A4A-AEAD-E5FADC7BF3BB}" type="pres">
      <dgm:prSet presAssocID="{A77D8289-992E-7D4A-9251-90F80463B356}" presName="node" presStyleLbl="node1" presStyleIdx="6" presStyleCnt="8">
        <dgm:presLayoutVars>
          <dgm:bulletEnabled val="1"/>
        </dgm:presLayoutVars>
      </dgm:prSet>
      <dgm:spPr/>
    </dgm:pt>
    <dgm:pt modelId="{AB799083-05DC-6F4A-8514-B9BEA95EE678}" type="pres">
      <dgm:prSet presAssocID="{CBCA41F3-23E0-AF4F-9AA8-737D0EF4F7F7}" presName="sibTrans" presStyleLbl="sibTrans2D1" presStyleIdx="6" presStyleCnt="7"/>
      <dgm:spPr/>
    </dgm:pt>
    <dgm:pt modelId="{5E5D8EA7-898B-BC48-B4BF-AA35B35AA840}" type="pres">
      <dgm:prSet presAssocID="{CBCA41F3-23E0-AF4F-9AA8-737D0EF4F7F7}" presName="connectorText" presStyleLbl="sibTrans2D1" presStyleIdx="6" presStyleCnt="7"/>
      <dgm:spPr/>
    </dgm:pt>
    <dgm:pt modelId="{F31D2B06-68ED-8B41-89F1-9EF32E46678F}" type="pres">
      <dgm:prSet presAssocID="{D21B3FDE-6464-3541-A429-1F48CA1AF40D}" presName="node" presStyleLbl="node1" presStyleIdx="7" presStyleCnt="8">
        <dgm:presLayoutVars>
          <dgm:bulletEnabled val="1"/>
        </dgm:presLayoutVars>
      </dgm:prSet>
      <dgm:spPr/>
    </dgm:pt>
  </dgm:ptLst>
  <dgm:cxnLst>
    <dgm:cxn modelId="{9A3E9A08-6DBF-BC4A-AF34-40844D9F07C1}" type="presOf" srcId="{1BFD18E0-67B2-EC49-AA7D-1F8E5B930D4E}" destId="{0ED7D4DE-29F1-FC47-BE36-1E6545A4A394}" srcOrd="0" destOrd="0" presId="urn:microsoft.com/office/officeart/2005/8/layout/process1"/>
    <dgm:cxn modelId="{C66C8809-B87E-AA4B-8DCE-8795361550A8}" type="presOf" srcId="{E30A3FA0-7A7B-F742-BEB8-42139FAF95B0}" destId="{A745B490-9044-8041-A880-90E04FB569C0}" srcOrd="0" destOrd="0" presId="urn:microsoft.com/office/officeart/2005/8/layout/process1"/>
    <dgm:cxn modelId="{ECD4C81B-5D2B-2C49-8255-E87A852386A5}" type="presOf" srcId="{5492635F-2B11-824B-850A-ACBAB04789CC}" destId="{B47F013A-DAC6-C740-BBBF-606AD61F7AB7}" srcOrd="0" destOrd="0" presId="urn:microsoft.com/office/officeart/2005/8/layout/process1"/>
    <dgm:cxn modelId="{ABE94D1D-5E6D-DD46-8E93-7E622D7F1D00}" type="presOf" srcId="{298FFB63-04F0-8746-8032-3046518805F9}" destId="{6014E1EB-B25E-494B-A0D6-BEC0D138D809}" srcOrd="0" destOrd="0" presId="urn:microsoft.com/office/officeart/2005/8/layout/process1"/>
    <dgm:cxn modelId="{C552AC3F-AC3F-8B4F-A24B-C45C12A4BA37}" type="presOf" srcId="{0E850BE8-B8F3-B348-9E0C-B4C1974D6220}" destId="{DD7C3C21-01A2-9D49-9872-5140764C93BE}" srcOrd="0" destOrd="0" presId="urn:microsoft.com/office/officeart/2005/8/layout/process1"/>
    <dgm:cxn modelId="{41CE5344-DA92-2C4C-BCD3-D29AF3EAFB35}" srcId="{5492635F-2B11-824B-850A-ACBAB04789CC}" destId="{D045F917-C4EE-1742-855F-0344F9C15099}" srcOrd="3" destOrd="0" parTransId="{BD0D8FD9-D1A5-6D41-B514-A0BC51AB61F0}" sibTransId="{1BFD18E0-67B2-EC49-AA7D-1F8E5B930D4E}"/>
    <dgm:cxn modelId="{E765A245-BC14-864C-A649-D529878BB188}" type="presOf" srcId="{E9E053BF-650F-B145-90BF-EC5A749E7E75}" destId="{D3393D47-5595-4741-98ED-67A5D9075CB3}" srcOrd="1" destOrd="0" presId="urn:microsoft.com/office/officeart/2005/8/layout/process1"/>
    <dgm:cxn modelId="{57735047-420C-A046-986C-FE01CB8F2444}" srcId="{5492635F-2B11-824B-850A-ACBAB04789CC}" destId="{E27D631A-CD16-E642-ABC5-9A6E399D24F6}" srcOrd="5" destOrd="0" parTransId="{0D4EAED3-4B5A-B34E-A648-411EEC94C91A}" sibTransId="{E9E053BF-650F-B145-90BF-EC5A749E7E75}"/>
    <dgm:cxn modelId="{CEC8D660-D789-4E43-834E-9FA4A36BB2A5}" type="presOf" srcId="{E9E053BF-650F-B145-90BF-EC5A749E7E75}" destId="{039072F1-B570-834D-8039-34C89D2D0E24}" srcOrd="0" destOrd="0" presId="urn:microsoft.com/office/officeart/2005/8/layout/process1"/>
    <dgm:cxn modelId="{7BDE5661-39B0-7A4B-B898-27A1BA23EB76}" type="presOf" srcId="{5CB22649-EA2A-E84A-8F14-5706CA1361CF}" destId="{0EE1826E-DE0C-B84F-9909-2E03F64EFAB8}" srcOrd="0" destOrd="0" presId="urn:microsoft.com/office/officeart/2005/8/layout/process1"/>
    <dgm:cxn modelId="{8465DF75-5A67-AE4C-9C27-4D0B63227DD0}" type="presOf" srcId="{CBCA41F3-23E0-AF4F-9AA8-737D0EF4F7F7}" destId="{5E5D8EA7-898B-BC48-B4BF-AA35B35AA840}" srcOrd="1" destOrd="0" presId="urn:microsoft.com/office/officeart/2005/8/layout/process1"/>
    <dgm:cxn modelId="{9D244D80-55F1-0A44-8CF6-E1CBA69DF5FE}" type="presOf" srcId="{7361E0C4-4981-D641-8C1E-A8FC8FEFFEFD}" destId="{DE612383-9DD5-544D-A67A-FD3F137A40DD}" srcOrd="0" destOrd="0" presId="urn:microsoft.com/office/officeart/2005/8/layout/process1"/>
    <dgm:cxn modelId="{CF7E8A84-D971-0C41-98A3-C2F41B0F13CA}" type="presOf" srcId="{298FFB63-04F0-8746-8032-3046518805F9}" destId="{F2ED13DF-4D00-644B-9F5E-CA6136A0046A}" srcOrd="1" destOrd="0" presId="urn:microsoft.com/office/officeart/2005/8/layout/process1"/>
    <dgm:cxn modelId="{B5641C9F-FA56-D84E-AD53-8879096C97DE}" type="presOf" srcId="{1BFD18E0-67B2-EC49-AA7D-1F8E5B930D4E}" destId="{FCBE7146-40FD-9C4E-B390-0A252B95DCD0}" srcOrd="1" destOrd="0" presId="urn:microsoft.com/office/officeart/2005/8/layout/process1"/>
    <dgm:cxn modelId="{0EF8B7A1-2013-9A48-AF0D-00C2DE61EBF4}" srcId="{5492635F-2B11-824B-850A-ACBAB04789CC}" destId="{D21B3FDE-6464-3541-A429-1F48CA1AF40D}" srcOrd="7" destOrd="0" parTransId="{17348AA0-6EA8-A14F-ABCF-583CA21B1006}" sibTransId="{726EDBD1-B2F3-2042-8CA8-782FF6B2D78B}"/>
    <dgm:cxn modelId="{CDCA48A3-4C99-0342-AE89-E45D6FFAE680}" type="presOf" srcId="{26F862A1-A05E-004D-8AF0-85243E022E83}" destId="{4A4A2420-2C2B-2C4B-B41B-7133FD9FC98C}" srcOrd="1" destOrd="0" presId="urn:microsoft.com/office/officeart/2005/8/layout/process1"/>
    <dgm:cxn modelId="{98B844AF-F90C-634F-945C-DD7C60FDADDA}" type="presOf" srcId="{ABB04F3C-E725-3A45-823C-965B5BD832C8}" destId="{1D72BD72-0909-DC4E-8F68-A2F86B963F8E}" srcOrd="0" destOrd="0" presId="urn:microsoft.com/office/officeart/2005/8/layout/process1"/>
    <dgm:cxn modelId="{AB7383BB-1FFB-EE4C-887B-FE398D6CB6FD}" srcId="{5492635F-2B11-824B-850A-ACBAB04789CC}" destId="{89E68865-7BFA-AE44-86A2-6BA149CF9FB5}" srcOrd="4" destOrd="0" parTransId="{7330DBD8-9671-E948-B36D-A5CFF69E17A7}" sibTransId="{298FFB63-04F0-8746-8032-3046518805F9}"/>
    <dgm:cxn modelId="{371E5FC6-ECF2-E648-B224-4F00983F8C5B}" srcId="{5492635F-2B11-824B-850A-ACBAB04789CC}" destId="{E30A3FA0-7A7B-F742-BEB8-42139FAF95B0}" srcOrd="2" destOrd="0" parTransId="{99758031-3A40-F74F-BEB8-0C9D423219A3}" sibTransId="{26F862A1-A05E-004D-8AF0-85243E022E83}"/>
    <dgm:cxn modelId="{772EDDC6-B80A-254A-AA61-A00D90876B4C}" type="presOf" srcId="{E27D631A-CD16-E642-ABC5-9A6E399D24F6}" destId="{47415CBF-2992-6943-BDC4-B5EDE81DA954}" srcOrd="0" destOrd="0" presId="urn:microsoft.com/office/officeart/2005/8/layout/process1"/>
    <dgm:cxn modelId="{572A49D1-7B95-D744-8673-C946B4FD7CA1}" srcId="{5492635F-2B11-824B-850A-ACBAB04789CC}" destId="{0E850BE8-B8F3-B348-9E0C-B4C1974D6220}" srcOrd="0" destOrd="0" parTransId="{EF3EC570-C67D-9D4F-BD6C-5E546844E3B8}" sibTransId="{5CB22649-EA2A-E84A-8F14-5706CA1361CF}"/>
    <dgm:cxn modelId="{12E442D8-56EB-EC40-83DF-B1AC86CAF872}" type="presOf" srcId="{A77D8289-992E-7D4A-9251-90F80463B356}" destId="{31D7C385-FBB0-5A4A-AEAD-E5FADC7BF3BB}" srcOrd="0" destOrd="0" presId="urn:microsoft.com/office/officeart/2005/8/layout/process1"/>
    <dgm:cxn modelId="{158309E6-E95D-F645-B1DB-137CA40B4D85}" type="presOf" srcId="{89E68865-7BFA-AE44-86A2-6BA149CF9FB5}" destId="{40919B80-E244-474B-8BAE-78F8E5318449}" srcOrd="0" destOrd="0" presId="urn:microsoft.com/office/officeart/2005/8/layout/process1"/>
    <dgm:cxn modelId="{684DF4E8-9F08-9748-960D-3138A6622C87}" srcId="{5492635F-2B11-824B-850A-ACBAB04789CC}" destId="{ABB04F3C-E725-3A45-823C-965B5BD832C8}" srcOrd="1" destOrd="0" parTransId="{27C36787-0805-5749-B3CB-76F5145FDA41}" sibTransId="{7361E0C4-4981-D641-8C1E-A8FC8FEFFEFD}"/>
    <dgm:cxn modelId="{270589EA-88DF-BA43-B6BA-B4177458E0F5}" type="presOf" srcId="{26F862A1-A05E-004D-8AF0-85243E022E83}" destId="{DD38B0EE-A21F-0640-94C4-E090E0BAD3A5}" srcOrd="0" destOrd="0" presId="urn:microsoft.com/office/officeart/2005/8/layout/process1"/>
    <dgm:cxn modelId="{397F3CEC-1E29-A045-8395-517258ABC507}" type="presOf" srcId="{7361E0C4-4981-D641-8C1E-A8FC8FEFFEFD}" destId="{48E04813-1F0E-8842-8F5B-4489C6FC0775}" srcOrd="1" destOrd="0" presId="urn:microsoft.com/office/officeart/2005/8/layout/process1"/>
    <dgm:cxn modelId="{ADE5D9EC-FB7F-214C-98D0-C2902896F861}" type="presOf" srcId="{D21B3FDE-6464-3541-A429-1F48CA1AF40D}" destId="{F31D2B06-68ED-8B41-89F1-9EF32E46678F}" srcOrd="0" destOrd="0" presId="urn:microsoft.com/office/officeart/2005/8/layout/process1"/>
    <dgm:cxn modelId="{F6392CED-DB49-2143-BE81-5649851FC949}" type="presOf" srcId="{CBCA41F3-23E0-AF4F-9AA8-737D0EF4F7F7}" destId="{AB799083-05DC-6F4A-8514-B9BEA95EE678}" srcOrd="0" destOrd="0" presId="urn:microsoft.com/office/officeart/2005/8/layout/process1"/>
    <dgm:cxn modelId="{CE12C9ED-F7DF-374D-9678-99B53043F3EB}" srcId="{5492635F-2B11-824B-850A-ACBAB04789CC}" destId="{A77D8289-992E-7D4A-9251-90F80463B356}" srcOrd="6" destOrd="0" parTransId="{82E2FF77-3A08-3C48-AF1F-CCA33E8B3A48}" sibTransId="{CBCA41F3-23E0-AF4F-9AA8-737D0EF4F7F7}"/>
    <dgm:cxn modelId="{4BEFD5F7-D354-3C46-8181-54F602C1453A}" type="presOf" srcId="{5CB22649-EA2A-E84A-8F14-5706CA1361CF}" destId="{313BA831-9C83-A549-B360-94F971F7455B}" srcOrd="1" destOrd="0" presId="urn:microsoft.com/office/officeart/2005/8/layout/process1"/>
    <dgm:cxn modelId="{7185B4FF-A7D2-FB45-8E44-D83A0DB59E51}" type="presOf" srcId="{D045F917-C4EE-1742-855F-0344F9C15099}" destId="{5D9E5011-E6EB-4340-909F-9A57AF909C1E}" srcOrd="0" destOrd="0" presId="urn:microsoft.com/office/officeart/2005/8/layout/process1"/>
    <dgm:cxn modelId="{E4E66891-2EFE-B147-9C66-A48FF7CC8DE5}" type="presParOf" srcId="{B47F013A-DAC6-C740-BBBF-606AD61F7AB7}" destId="{DD7C3C21-01A2-9D49-9872-5140764C93BE}" srcOrd="0" destOrd="0" presId="urn:microsoft.com/office/officeart/2005/8/layout/process1"/>
    <dgm:cxn modelId="{4BC67D46-C9F8-4248-A7BE-33BB96B7238A}" type="presParOf" srcId="{B47F013A-DAC6-C740-BBBF-606AD61F7AB7}" destId="{0EE1826E-DE0C-B84F-9909-2E03F64EFAB8}" srcOrd="1" destOrd="0" presId="urn:microsoft.com/office/officeart/2005/8/layout/process1"/>
    <dgm:cxn modelId="{A63FE05E-963B-C141-8DA9-B290DB3D195E}" type="presParOf" srcId="{0EE1826E-DE0C-B84F-9909-2E03F64EFAB8}" destId="{313BA831-9C83-A549-B360-94F971F7455B}" srcOrd="0" destOrd="0" presId="urn:microsoft.com/office/officeart/2005/8/layout/process1"/>
    <dgm:cxn modelId="{06C89FF5-3299-7A4F-89F2-AF0128A001B3}" type="presParOf" srcId="{B47F013A-DAC6-C740-BBBF-606AD61F7AB7}" destId="{1D72BD72-0909-DC4E-8F68-A2F86B963F8E}" srcOrd="2" destOrd="0" presId="urn:microsoft.com/office/officeart/2005/8/layout/process1"/>
    <dgm:cxn modelId="{C300547F-72F1-164C-8A54-8E85FC522A70}" type="presParOf" srcId="{B47F013A-DAC6-C740-BBBF-606AD61F7AB7}" destId="{DE612383-9DD5-544D-A67A-FD3F137A40DD}" srcOrd="3" destOrd="0" presId="urn:microsoft.com/office/officeart/2005/8/layout/process1"/>
    <dgm:cxn modelId="{B52C5373-A076-E64D-B7C3-57C184514627}" type="presParOf" srcId="{DE612383-9DD5-544D-A67A-FD3F137A40DD}" destId="{48E04813-1F0E-8842-8F5B-4489C6FC0775}" srcOrd="0" destOrd="0" presId="urn:microsoft.com/office/officeart/2005/8/layout/process1"/>
    <dgm:cxn modelId="{616E2A12-9EF8-404F-89AA-36C1B9849C23}" type="presParOf" srcId="{B47F013A-DAC6-C740-BBBF-606AD61F7AB7}" destId="{A745B490-9044-8041-A880-90E04FB569C0}" srcOrd="4" destOrd="0" presId="urn:microsoft.com/office/officeart/2005/8/layout/process1"/>
    <dgm:cxn modelId="{9648603C-6B4C-744A-9EB4-0474C42A4408}" type="presParOf" srcId="{B47F013A-DAC6-C740-BBBF-606AD61F7AB7}" destId="{DD38B0EE-A21F-0640-94C4-E090E0BAD3A5}" srcOrd="5" destOrd="0" presId="urn:microsoft.com/office/officeart/2005/8/layout/process1"/>
    <dgm:cxn modelId="{ACC8140D-AE37-CA4A-AEE1-9046E849056B}" type="presParOf" srcId="{DD38B0EE-A21F-0640-94C4-E090E0BAD3A5}" destId="{4A4A2420-2C2B-2C4B-B41B-7133FD9FC98C}" srcOrd="0" destOrd="0" presId="urn:microsoft.com/office/officeart/2005/8/layout/process1"/>
    <dgm:cxn modelId="{F6B89621-A964-C04B-BD83-D3FF7D7721D1}" type="presParOf" srcId="{B47F013A-DAC6-C740-BBBF-606AD61F7AB7}" destId="{5D9E5011-E6EB-4340-909F-9A57AF909C1E}" srcOrd="6" destOrd="0" presId="urn:microsoft.com/office/officeart/2005/8/layout/process1"/>
    <dgm:cxn modelId="{7EFF372A-213B-7544-9AB9-7BFE3F36BC05}" type="presParOf" srcId="{B47F013A-DAC6-C740-BBBF-606AD61F7AB7}" destId="{0ED7D4DE-29F1-FC47-BE36-1E6545A4A394}" srcOrd="7" destOrd="0" presId="urn:microsoft.com/office/officeart/2005/8/layout/process1"/>
    <dgm:cxn modelId="{964EB583-86DE-9F4F-A894-F765267DC70C}" type="presParOf" srcId="{0ED7D4DE-29F1-FC47-BE36-1E6545A4A394}" destId="{FCBE7146-40FD-9C4E-B390-0A252B95DCD0}" srcOrd="0" destOrd="0" presId="urn:microsoft.com/office/officeart/2005/8/layout/process1"/>
    <dgm:cxn modelId="{E9B43B9A-12FC-744A-AC5F-FA0A6E843518}" type="presParOf" srcId="{B47F013A-DAC6-C740-BBBF-606AD61F7AB7}" destId="{40919B80-E244-474B-8BAE-78F8E5318449}" srcOrd="8" destOrd="0" presId="urn:microsoft.com/office/officeart/2005/8/layout/process1"/>
    <dgm:cxn modelId="{750765C2-FAC3-624A-A5CE-237C4E0FA27C}" type="presParOf" srcId="{B47F013A-DAC6-C740-BBBF-606AD61F7AB7}" destId="{6014E1EB-B25E-494B-A0D6-BEC0D138D809}" srcOrd="9" destOrd="0" presId="urn:microsoft.com/office/officeart/2005/8/layout/process1"/>
    <dgm:cxn modelId="{E55F9E37-265F-1C43-AA99-2B35E9705CD6}" type="presParOf" srcId="{6014E1EB-B25E-494B-A0D6-BEC0D138D809}" destId="{F2ED13DF-4D00-644B-9F5E-CA6136A0046A}" srcOrd="0" destOrd="0" presId="urn:microsoft.com/office/officeart/2005/8/layout/process1"/>
    <dgm:cxn modelId="{1EBDC0FA-997C-BD44-AD51-B123FB33268B}" type="presParOf" srcId="{B47F013A-DAC6-C740-BBBF-606AD61F7AB7}" destId="{47415CBF-2992-6943-BDC4-B5EDE81DA954}" srcOrd="10" destOrd="0" presId="urn:microsoft.com/office/officeart/2005/8/layout/process1"/>
    <dgm:cxn modelId="{DA4FC727-A8FE-724B-971C-FA80A5BA83FD}" type="presParOf" srcId="{B47F013A-DAC6-C740-BBBF-606AD61F7AB7}" destId="{039072F1-B570-834D-8039-34C89D2D0E24}" srcOrd="11" destOrd="0" presId="urn:microsoft.com/office/officeart/2005/8/layout/process1"/>
    <dgm:cxn modelId="{82B36BC4-E44F-CF45-8E26-7E4283727342}" type="presParOf" srcId="{039072F1-B570-834D-8039-34C89D2D0E24}" destId="{D3393D47-5595-4741-98ED-67A5D9075CB3}" srcOrd="0" destOrd="0" presId="urn:microsoft.com/office/officeart/2005/8/layout/process1"/>
    <dgm:cxn modelId="{8C566228-B066-E446-93AD-632E469A3954}" type="presParOf" srcId="{B47F013A-DAC6-C740-BBBF-606AD61F7AB7}" destId="{31D7C385-FBB0-5A4A-AEAD-E5FADC7BF3BB}" srcOrd="12" destOrd="0" presId="urn:microsoft.com/office/officeart/2005/8/layout/process1"/>
    <dgm:cxn modelId="{0703A47D-3460-1241-A533-CF08BE4C40DB}" type="presParOf" srcId="{B47F013A-DAC6-C740-BBBF-606AD61F7AB7}" destId="{AB799083-05DC-6F4A-8514-B9BEA95EE678}" srcOrd="13" destOrd="0" presId="urn:microsoft.com/office/officeart/2005/8/layout/process1"/>
    <dgm:cxn modelId="{6E544983-2F43-5C41-B5C1-51ECBA6A8ABE}" type="presParOf" srcId="{AB799083-05DC-6F4A-8514-B9BEA95EE678}" destId="{5E5D8EA7-898B-BC48-B4BF-AA35B35AA840}" srcOrd="0" destOrd="0" presId="urn:microsoft.com/office/officeart/2005/8/layout/process1"/>
    <dgm:cxn modelId="{6F35921C-8B95-7C41-A7C2-A5B5D324A3B6}" type="presParOf" srcId="{B47F013A-DAC6-C740-BBBF-606AD61F7AB7}" destId="{F31D2B06-68ED-8B41-89F1-9EF32E46678F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C3C21-01A2-9D49-9872-5140764C93BE}">
      <dsp:nvSpPr>
        <dsp:cNvPr id="0" name=""/>
        <dsp:cNvSpPr/>
      </dsp:nvSpPr>
      <dsp:spPr>
        <a:xfrm>
          <a:off x="3931" y="1832815"/>
          <a:ext cx="1064190" cy="638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July 21st</a:t>
          </a:r>
        </a:p>
      </dsp:txBody>
      <dsp:txXfrm>
        <a:off x="22632" y="1851516"/>
        <a:ext cx="1026788" cy="601112"/>
      </dsp:txXfrm>
    </dsp:sp>
    <dsp:sp modelId="{0EE1826E-DE0C-B84F-9909-2E03F64EFAB8}">
      <dsp:nvSpPr>
        <dsp:cNvPr id="0" name=""/>
        <dsp:cNvSpPr/>
      </dsp:nvSpPr>
      <dsp:spPr>
        <a:xfrm>
          <a:off x="1174540" y="2020112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74540" y="2072896"/>
        <a:ext cx="157926" cy="158351"/>
      </dsp:txXfrm>
    </dsp:sp>
    <dsp:sp modelId="{1D72BD72-0909-DC4E-8F68-A2F86B963F8E}">
      <dsp:nvSpPr>
        <dsp:cNvPr id="0" name=""/>
        <dsp:cNvSpPr/>
      </dsp:nvSpPr>
      <dsp:spPr>
        <a:xfrm>
          <a:off x="1493797" y="1832815"/>
          <a:ext cx="1064190" cy="638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Aug 15th</a:t>
          </a:r>
        </a:p>
      </dsp:txBody>
      <dsp:txXfrm>
        <a:off x="1512498" y="1851516"/>
        <a:ext cx="1026788" cy="601112"/>
      </dsp:txXfrm>
    </dsp:sp>
    <dsp:sp modelId="{DE612383-9DD5-544D-A67A-FD3F137A40DD}">
      <dsp:nvSpPr>
        <dsp:cNvPr id="0" name=""/>
        <dsp:cNvSpPr/>
      </dsp:nvSpPr>
      <dsp:spPr>
        <a:xfrm>
          <a:off x="2664407" y="2020112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64407" y="2072896"/>
        <a:ext cx="157926" cy="158351"/>
      </dsp:txXfrm>
    </dsp:sp>
    <dsp:sp modelId="{A745B490-9044-8041-A880-90E04FB569C0}">
      <dsp:nvSpPr>
        <dsp:cNvPr id="0" name=""/>
        <dsp:cNvSpPr/>
      </dsp:nvSpPr>
      <dsp:spPr>
        <a:xfrm>
          <a:off x="2983664" y="1832815"/>
          <a:ext cx="1064190" cy="638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Sep 5th</a:t>
          </a:r>
        </a:p>
      </dsp:txBody>
      <dsp:txXfrm>
        <a:off x="3002365" y="1851516"/>
        <a:ext cx="1026788" cy="601112"/>
      </dsp:txXfrm>
    </dsp:sp>
    <dsp:sp modelId="{DD38B0EE-A21F-0640-94C4-E090E0BAD3A5}">
      <dsp:nvSpPr>
        <dsp:cNvPr id="0" name=""/>
        <dsp:cNvSpPr/>
      </dsp:nvSpPr>
      <dsp:spPr>
        <a:xfrm>
          <a:off x="4154274" y="2020112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54274" y="2072896"/>
        <a:ext cx="157926" cy="158351"/>
      </dsp:txXfrm>
    </dsp:sp>
    <dsp:sp modelId="{5D9E5011-E6EB-4340-909F-9A57AF909C1E}">
      <dsp:nvSpPr>
        <dsp:cNvPr id="0" name=""/>
        <dsp:cNvSpPr/>
      </dsp:nvSpPr>
      <dsp:spPr>
        <a:xfrm>
          <a:off x="4473531" y="1832815"/>
          <a:ext cx="1064190" cy="638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Sep 15th</a:t>
          </a:r>
        </a:p>
      </dsp:txBody>
      <dsp:txXfrm>
        <a:off x="4492232" y="1851516"/>
        <a:ext cx="1026788" cy="601112"/>
      </dsp:txXfrm>
    </dsp:sp>
    <dsp:sp modelId="{0ED7D4DE-29F1-FC47-BE36-1E6545A4A394}">
      <dsp:nvSpPr>
        <dsp:cNvPr id="0" name=""/>
        <dsp:cNvSpPr/>
      </dsp:nvSpPr>
      <dsp:spPr>
        <a:xfrm>
          <a:off x="5644140" y="2020112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44140" y="2072896"/>
        <a:ext cx="157926" cy="158351"/>
      </dsp:txXfrm>
    </dsp:sp>
    <dsp:sp modelId="{40919B80-E244-474B-8BAE-78F8E5318449}">
      <dsp:nvSpPr>
        <dsp:cNvPr id="0" name=""/>
        <dsp:cNvSpPr/>
      </dsp:nvSpPr>
      <dsp:spPr>
        <a:xfrm>
          <a:off x="5963398" y="1832815"/>
          <a:ext cx="1064190" cy="638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Oct 15th</a:t>
          </a:r>
        </a:p>
      </dsp:txBody>
      <dsp:txXfrm>
        <a:off x="5982099" y="1851516"/>
        <a:ext cx="1026788" cy="601112"/>
      </dsp:txXfrm>
    </dsp:sp>
    <dsp:sp modelId="{6014E1EB-B25E-494B-A0D6-BEC0D138D809}">
      <dsp:nvSpPr>
        <dsp:cNvPr id="0" name=""/>
        <dsp:cNvSpPr/>
      </dsp:nvSpPr>
      <dsp:spPr>
        <a:xfrm>
          <a:off x="7134007" y="2020112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34007" y="2072896"/>
        <a:ext cx="157926" cy="158351"/>
      </dsp:txXfrm>
    </dsp:sp>
    <dsp:sp modelId="{47415CBF-2992-6943-BDC4-B5EDE81DA954}">
      <dsp:nvSpPr>
        <dsp:cNvPr id="0" name=""/>
        <dsp:cNvSpPr/>
      </dsp:nvSpPr>
      <dsp:spPr>
        <a:xfrm>
          <a:off x="7453264" y="1832815"/>
          <a:ext cx="1064190" cy="638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Nov 5th</a:t>
          </a:r>
        </a:p>
      </dsp:txBody>
      <dsp:txXfrm>
        <a:off x="7471965" y="1851516"/>
        <a:ext cx="1026788" cy="601112"/>
      </dsp:txXfrm>
    </dsp:sp>
    <dsp:sp modelId="{039072F1-B570-834D-8039-34C89D2D0E24}">
      <dsp:nvSpPr>
        <dsp:cNvPr id="0" name=""/>
        <dsp:cNvSpPr/>
      </dsp:nvSpPr>
      <dsp:spPr>
        <a:xfrm>
          <a:off x="8623874" y="2020112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623874" y="2072896"/>
        <a:ext cx="157926" cy="158351"/>
      </dsp:txXfrm>
    </dsp:sp>
    <dsp:sp modelId="{31D7C385-FBB0-5A4A-AEAD-E5FADC7BF3BB}">
      <dsp:nvSpPr>
        <dsp:cNvPr id="0" name=""/>
        <dsp:cNvSpPr/>
      </dsp:nvSpPr>
      <dsp:spPr>
        <a:xfrm>
          <a:off x="8943131" y="1832815"/>
          <a:ext cx="1064190" cy="638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Nov 15th</a:t>
          </a:r>
        </a:p>
      </dsp:txBody>
      <dsp:txXfrm>
        <a:off x="8961832" y="1851516"/>
        <a:ext cx="1026788" cy="601112"/>
      </dsp:txXfrm>
    </dsp:sp>
    <dsp:sp modelId="{AB799083-05DC-6F4A-8514-B9BEA95EE678}">
      <dsp:nvSpPr>
        <dsp:cNvPr id="0" name=""/>
        <dsp:cNvSpPr/>
      </dsp:nvSpPr>
      <dsp:spPr>
        <a:xfrm>
          <a:off x="10113741" y="2020112"/>
          <a:ext cx="225608" cy="263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113741" y="2072896"/>
        <a:ext cx="157926" cy="158351"/>
      </dsp:txXfrm>
    </dsp:sp>
    <dsp:sp modelId="{F31D2B06-68ED-8B41-89F1-9EF32E46678F}">
      <dsp:nvSpPr>
        <dsp:cNvPr id="0" name=""/>
        <dsp:cNvSpPr/>
      </dsp:nvSpPr>
      <dsp:spPr>
        <a:xfrm>
          <a:off x="10432998" y="1832815"/>
          <a:ext cx="1064190" cy="638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 15th</a:t>
          </a:r>
        </a:p>
      </dsp:txBody>
      <dsp:txXfrm>
        <a:off x="10451699" y="1851516"/>
        <a:ext cx="1026788" cy="60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04A32-4E63-BB4C-A10B-84ABDC6E949E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F48A9-FAF8-7A4D-9626-D4BF45B26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2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1207907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380154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3304012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2536462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26722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2719123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2914365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76367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Dependency Injection:</a:t>
            </a:r>
          </a:p>
          <a:p>
            <a:pPr lvl="1"/>
            <a:r>
              <a:rPr lang="en-US" sz="1200" dirty="0"/>
              <a:t>Dependencies are passed in at runtime, rather than hard-coded into objects</a:t>
            </a:r>
          </a:p>
          <a:p>
            <a:pPr lvl="1"/>
            <a:r>
              <a:rPr lang="en-US" sz="1200" dirty="0"/>
              <a:t>Difficult for static analysis to capture due to complex and dynamic control flows</a:t>
            </a:r>
          </a:p>
          <a:p>
            <a:r>
              <a:rPr lang="en-US" b="0" dirty="0"/>
              <a:t>Aspect-Oriented Programming: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Modifies the program’s behaviour through annotations and dynamic proxies</a:t>
            </a:r>
          </a:p>
          <a:p>
            <a:pPr marL="457200"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Behaviour may depend on values calculated at runtime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Dependency Injection:</a:t>
            </a:r>
          </a:p>
          <a:p>
            <a:pPr lvl="1"/>
            <a:r>
              <a:rPr lang="en-US" sz="1200" dirty="0"/>
              <a:t>Dependencies are passed in at runtime, rather than hard-coded into objects</a:t>
            </a:r>
          </a:p>
          <a:p>
            <a:pPr lvl="1"/>
            <a:r>
              <a:rPr lang="en-US" sz="1200" dirty="0"/>
              <a:t>Difficult for static analysis to capture due to complex and dynamic control flows</a:t>
            </a:r>
          </a:p>
          <a:p>
            <a:r>
              <a:rPr lang="en-US" b="0" dirty="0"/>
              <a:t>Aspect-Oriented Programming: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Modifies the program’s behaviour through annotations and dynamic proxies</a:t>
            </a:r>
          </a:p>
          <a:p>
            <a:pPr marL="457200"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Behaviour may depend on values calculated at runtime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03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Currently found: </a:t>
            </a:r>
            <a:r>
              <a:rPr lang="en-US" sz="1200" b="1" dirty="0">
                <a:solidFill>
                  <a:schemeClr val="tx1"/>
                </a:solidFill>
              </a:rPr>
              <a:t>CVE-2022-24815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CVE-2021-37694, CVE-2023-31444, CVE-2022-39388, CVE-2022-39271, CVE-2022-31053, CVE-2022-31045, CVE-2022-28660, CVE-2022-24726, CVE-2022-23635, CVE-2022-21701, CVE-2022-21679, CVE-2022-20762, CVE-2021-39156, CVE-2021-39155, CVE-2021-32753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v</a:t>
            </a:r>
            <a:r>
              <a:rPr lang="en-CA" altLang="zh-CN" sz="1200" dirty="0" err="1">
                <a:solidFill>
                  <a:schemeClr val="tx1"/>
                </a:solidFill>
              </a:rPr>
              <a:t>ia</a:t>
            </a:r>
            <a:r>
              <a:rPr lang="en-CA" altLang="zh-CN" sz="1200" dirty="0">
                <a:solidFill>
                  <a:schemeClr val="tx1"/>
                </a:solidFill>
              </a:rPr>
              <a:t> the CVE List keyword search. They were all from the search “microservice” + “injection”.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9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Dependency Injection:</a:t>
            </a:r>
          </a:p>
          <a:p>
            <a:pPr lvl="1"/>
            <a:r>
              <a:rPr lang="en-US" sz="1200" dirty="0"/>
              <a:t>Dependencies are passed in at runtime, rather than hard-coded into objects</a:t>
            </a:r>
          </a:p>
          <a:p>
            <a:pPr lvl="1"/>
            <a:r>
              <a:rPr lang="en-US" sz="1200" dirty="0"/>
              <a:t>Difficult for static analysis to capture due to complex and dynamic control flows</a:t>
            </a:r>
          </a:p>
          <a:p>
            <a:r>
              <a:rPr lang="en-US" b="0" dirty="0"/>
              <a:t>Aspect-Oriented Programming: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Modifies the program’s behaviour through annotations and dynamic proxies</a:t>
            </a:r>
          </a:p>
          <a:p>
            <a:pPr marL="457200"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Behaviour may depend on values calculated at runtime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41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Dependency Injection:</a:t>
            </a:r>
          </a:p>
          <a:p>
            <a:pPr lvl="1"/>
            <a:r>
              <a:rPr lang="en-US" sz="1200" dirty="0"/>
              <a:t>Dependencies are passed in at runtime, rather than hard-coded into objects</a:t>
            </a:r>
          </a:p>
          <a:p>
            <a:pPr lvl="1"/>
            <a:r>
              <a:rPr lang="en-US" sz="1200" dirty="0"/>
              <a:t>Difficult for static analysis to capture due to complex and dynamic control flows</a:t>
            </a:r>
          </a:p>
          <a:p>
            <a:r>
              <a:rPr lang="en-US" b="0" dirty="0"/>
              <a:t>Aspect-Oriented Programming: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Modifies the program’s behaviour through annotations and dynamic proxies</a:t>
            </a:r>
          </a:p>
          <a:p>
            <a:pPr marL="457200"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Behaviour may depend on values calculated at runtime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63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229679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1295602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1894403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2210208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4086338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1077465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1314258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Ask more about this</a:t>
            </a:r>
          </a:p>
        </p:txBody>
      </p:sp>
    </p:spTree>
    <p:extLst>
      <p:ext uri="{BB962C8B-B14F-4D97-AF65-F5344CB8AC3E}">
        <p14:creationId xmlns:p14="http://schemas.microsoft.com/office/powerpoint/2010/main" val="3825090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Currently found: </a:t>
            </a:r>
            <a:r>
              <a:rPr lang="en-US" sz="1200" b="1" dirty="0">
                <a:solidFill>
                  <a:schemeClr val="tx1"/>
                </a:solidFill>
              </a:rPr>
              <a:t>CVE-2022-24815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CVE-2021-37694, CVE-2023-31444, CVE-2022-39388, CVE-2022-39271, CVE-2022-31053, CVE-2022-31045, CVE-2022-28660, CVE-2022-24726, CVE-2022-23635, CVE-2022-21701, CVE-2022-21679, CVE-2022-20762, CVE-2021-39156, CVE-2021-39155, CVE-2021-32753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v</a:t>
            </a:r>
            <a:r>
              <a:rPr lang="en-CA" altLang="zh-CN" sz="1200" dirty="0" err="1">
                <a:solidFill>
                  <a:schemeClr val="tx1"/>
                </a:solidFill>
              </a:rPr>
              <a:t>ia</a:t>
            </a:r>
            <a:r>
              <a:rPr lang="en-CA" altLang="zh-CN" sz="1200" dirty="0">
                <a:solidFill>
                  <a:schemeClr val="tx1"/>
                </a:solidFill>
              </a:rPr>
              <a:t> the CVE List keyword search. They were all from the search “microservice” + “injection”.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0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116895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3737399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Ask more about this</a:t>
            </a:r>
          </a:p>
        </p:txBody>
      </p:sp>
    </p:spTree>
    <p:extLst>
      <p:ext uri="{BB962C8B-B14F-4D97-AF65-F5344CB8AC3E}">
        <p14:creationId xmlns:p14="http://schemas.microsoft.com/office/powerpoint/2010/main" val="1563972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Ask more about this</a:t>
            </a:r>
          </a:p>
        </p:txBody>
      </p:sp>
    </p:spTree>
    <p:extLst>
      <p:ext uri="{BB962C8B-B14F-4D97-AF65-F5344CB8AC3E}">
        <p14:creationId xmlns:p14="http://schemas.microsoft.com/office/powerpoint/2010/main" val="1248093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36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Ask more about this</a:t>
            </a:r>
          </a:p>
        </p:txBody>
      </p:sp>
    </p:spTree>
    <p:extLst>
      <p:ext uri="{BB962C8B-B14F-4D97-AF65-F5344CB8AC3E}">
        <p14:creationId xmlns:p14="http://schemas.microsoft.com/office/powerpoint/2010/main" val="1084211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Ask more about this</a:t>
            </a:r>
          </a:p>
        </p:txBody>
      </p:sp>
    </p:spTree>
    <p:extLst>
      <p:ext uri="{BB962C8B-B14F-4D97-AF65-F5344CB8AC3E}">
        <p14:creationId xmlns:p14="http://schemas.microsoft.com/office/powerpoint/2010/main" val="88617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Ask more about this</a:t>
            </a:r>
          </a:p>
        </p:txBody>
      </p:sp>
    </p:spTree>
    <p:extLst>
      <p:ext uri="{BB962C8B-B14F-4D97-AF65-F5344CB8AC3E}">
        <p14:creationId xmlns:p14="http://schemas.microsoft.com/office/powerpoint/2010/main" val="2995102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Need to ask Yingying</a:t>
            </a:r>
          </a:p>
        </p:txBody>
      </p:sp>
    </p:spTree>
    <p:extLst>
      <p:ext uri="{BB962C8B-B14F-4D97-AF65-F5344CB8AC3E}">
        <p14:creationId xmlns:p14="http://schemas.microsoft.com/office/powerpoint/2010/main" val="336517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Currently found: </a:t>
            </a:r>
            <a:r>
              <a:rPr lang="en-US" sz="1200" b="1" dirty="0">
                <a:solidFill>
                  <a:schemeClr val="tx1"/>
                </a:solidFill>
              </a:rPr>
              <a:t>CVE-2022-24815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CVE-2021-37694, CVE-2023-31444, CVE-2022-39388, CVE-2022-39271, CVE-2022-31053, CVE-2022-31045, CVE-2022-28660, CVE-2022-24726, CVE-2022-23635, CVE-2022-21701, CVE-2022-21679, CVE-2022-20762, CVE-2021-39156, CVE-2021-39155, CVE-2021-32753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v</a:t>
            </a:r>
            <a:r>
              <a:rPr lang="en-CA" altLang="zh-CN" sz="1200" dirty="0" err="1">
                <a:solidFill>
                  <a:schemeClr val="tx1"/>
                </a:solidFill>
              </a:rPr>
              <a:t>ia</a:t>
            </a:r>
            <a:r>
              <a:rPr lang="en-CA" altLang="zh-CN" sz="1200" dirty="0">
                <a:solidFill>
                  <a:schemeClr val="tx1"/>
                </a:solidFill>
              </a:rPr>
              <a:t> the CVE List keyword search. They were all from the search “microservice” + “injection”.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3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294275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lnSpc>
                <a:spcPct val="115000"/>
              </a:lnSpc>
              <a:buNone/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For example, the Log4j vulnerability identified last December was, and still is, all over the news. To briefly summarize, Log4j is a popular logging library for Java applications, and it turns out that versions from 2.2.0-beta9 till 2.15.0 of the library contained a vulnerability that could be exploited to cause remote code execution. </a:t>
            </a:r>
          </a:p>
          <a:p>
            <a:pPr marL="158750" indent="0">
              <a:lnSpc>
                <a:spcPct val="115000"/>
              </a:lnSpc>
              <a:buNone/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 </a:t>
            </a:r>
          </a:p>
          <a:p>
            <a:pPr marL="158750" indent="0">
              <a:lnSpc>
                <a:spcPct val="115000"/>
              </a:lnSpc>
              <a:buNone/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It is reported that the Log4j vulnerability has caused nearly 900k cyberattacks in just four days and impacted numerous popular services including Apple iCloud, Twitter, and Minecraft. </a:t>
            </a:r>
          </a:p>
          <a:p>
            <a:pPr marL="158750" indent="0">
              <a:lnSpc>
                <a:spcPct val="115000"/>
              </a:lnSpc>
              <a:buNone/>
            </a:pPr>
            <a:r>
              <a:rPr lang="en-CA" sz="1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 </a:t>
            </a:r>
            <a:endParaRPr lang="en-CA" sz="18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158750" indent="0">
              <a:lnSpc>
                <a:spcPct val="115000"/>
              </a:lnSpc>
              <a:buNone/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In fact, recent reports show that around 30% of applications that use log4j library are still using a vulnerable version and it is predicted that the vulnerability will have a long-lasting impact. </a:t>
            </a:r>
          </a:p>
        </p:txBody>
      </p:sp>
    </p:spTree>
    <p:extLst>
      <p:ext uri="{BB962C8B-B14F-4D97-AF65-F5344CB8AC3E}">
        <p14:creationId xmlns:p14="http://schemas.microsoft.com/office/powerpoint/2010/main" val="62656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This and similar security vulnerabilities can be detected with Code Analyses techniques, which is what we aim to work on in this project. </a:t>
            </a:r>
          </a:p>
        </p:txBody>
      </p:sp>
    </p:spTree>
    <p:extLst>
      <p:ext uri="{BB962C8B-B14F-4D97-AF65-F5344CB8AC3E}">
        <p14:creationId xmlns:p14="http://schemas.microsoft.com/office/powerpoint/2010/main" val="1996925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371369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CA" sz="18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Our project is about detecting security vulnerabilities for microservice-based applications. Such vulnerabilities can be very expensive for organizations and cause reputation and monetary losses.</a:t>
            </a:r>
          </a:p>
        </p:txBody>
      </p:sp>
    </p:spTree>
    <p:extLst>
      <p:ext uri="{BB962C8B-B14F-4D97-AF65-F5344CB8AC3E}">
        <p14:creationId xmlns:p14="http://schemas.microsoft.com/office/powerpoint/2010/main" val="347174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07807"/>
            <a:ext cx="10363200" cy="1470025"/>
          </a:xfrm>
        </p:spPr>
        <p:txBody>
          <a:bodyPr>
            <a:normAutofit/>
          </a:bodyPr>
          <a:lstStyle>
            <a:lvl1pPr>
              <a:defRPr sz="35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65347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7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A6F4F-7A23-2B49-88DF-1EABFC939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" y="126542"/>
            <a:ext cx="2439069" cy="4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271124"/>
            <a:ext cx="11501120" cy="974847"/>
          </a:xfrm>
        </p:spPr>
        <p:txBody>
          <a:bodyPr/>
          <a:lstStyle>
            <a:lvl1pPr algn="ctr">
              <a:defRPr i="1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" y="1391496"/>
            <a:ext cx="11501120" cy="4734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7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图片 55" descr="图片包含 户外&#10;&#10;已生成极高可信度的说明">
            <a:extLst>
              <a:ext uri="{FF2B5EF4-FFF2-40B4-BE49-F238E27FC236}">
                <a16:creationId xmlns:a16="http://schemas.microsoft.com/office/drawing/2014/main" id="{67B1248E-262F-664F-B8DA-51190EC5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" y="125600"/>
            <a:ext cx="355228" cy="4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01611" y="247138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01611" y="1229600"/>
            <a:ext cx="11474789" cy="4769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solidFill>
                  <a:schemeClr val="tx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6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1294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">
            <a:extLst>
              <a:ext uri="{FF2B5EF4-FFF2-40B4-BE49-F238E27FC236}">
                <a16:creationId xmlns:a16="http://schemas.microsoft.com/office/drawing/2014/main" id="{C7F7AB32-CF58-5D46-A64F-78F60B01FD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9800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b="1"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rom monoliths to microservices">
            <a:extLst>
              <a:ext uri="{FF2B5EF4-FFF2-40B4-BE49-F238E27FC236}">
                <a16:creationId xmlns:a16="http://schemas.microsoft.com/office/drawing/2014/main" id="{3CBFB59E-B37F-D34E-BEE0-22E0EC96D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19" y="276820"/>
            <a:ext cx="11727656" cy="866180"/>
          </a:xfrm>
          <a:prstGeom prst="rect">
            <a:avLst/>
          </a:prstGeom>
        </p:spPr>
        <p:txBody>
          <a:bodyPr/>
          <a:lstStyle/>
          <a:p>
            <a:endParaRPr lang="en-CA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2E3B4-D901-4048-B22C-AC02BF1C1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5601" y="6242391"/>
            <a:ext cx="541599" cy="5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6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120" y="152400"/>
            <a:ext cx="11480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120" y="1447800"/>
            <a:ext cx="11480800" cy="46783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7"/>
            <a:ext cx="609600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pPr algn="l" defTabSz="457189" eaLnBrk="1" fontAlgn="auto" hangingPunct="1">
              <a:spcBef>
                <a:spcPts val="0"/>
              </a:spcBef>
              <a:spcAft>
                <a:spcPts val="0"/>
              </a:spcAft>
            </a:pPr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algn="l" defTabSz="457189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i="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8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</p:sldLayoutIdLst>
  <p:hf hdr="0" dt="0"/>
  <p:txStyles>
    <p:titleStyle>
      <a:lvl1pPr algn="ctr" defTabSz="457189" rtl="0" eaLnBrk="1" latinLnBrk="0" hangingPunct="1">
        <a:spcBef>
          <a:spcPct val="0"/>
        </a:spcBef>
        <a:buNone/>
        <a:defRPr sz="3600" b="1" i="1" kern="1200">
          <a:solidFill>
            <a:srgbClr val="000090"/>
          </a:solidFill>
          <a:latin typeface="+mj-lt"/>
          <a:ea typeface="+mj-ea"/>
          <a:cs typeface="Arial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hyperlink" Target="https://www.statista.com/statistics/1236823/microservices-usage-per-organization-size/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hyperlink" Target="https://www.ibm.com/downloads/cas/OQG4AJAM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hyperlink" Target="https://www.statista.com/statistics/1236823/microservices-usage-per-organization-size/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hyperlink" Target="https://www.ibm.com/downloads/cas/OQG4AJAM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332A-8D05-3C88-877D-1585BE67F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21580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Cambria"/>
                <a:cs typeface="Cambria"/>
              </a:rPr>
              <a:t>MISTA: A Taint Analysis Framework for Microservices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56BC6-95D2-24EF-5EA1-E28DC81B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968784"/>
            <a:ext cx="8534400" cy="17526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2060"/>
                </a:solidFill>
              </a:rPr>
              <a:t>Akira Tong</a:t>
            </a:r>
            <a:endParaRPr lang="en-US" dirty="0">
              <a:solidFill>
                <a:srgbClr val="002060"/>
              </a:solidFill>
            </a:endParaRPr>
          </a:p>
          <a:p>
            <a:pPr>
              <a:spcBef>
                <a:spcPts val="600"/>
              </a:spcBef>
            </a:pPr>
            <a:endParaRPr lang="en-US" sz="2800" i="1" dirty="0">
              <a:solidFill>
                <a:schemeClr val="tx1"/>
              </a:solidFill>
            </a:endParaRP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July 2023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>
              <a:spcBef>
                <a:spcPts val="600"/>
              </a:spcBef>
            </a:pPr>
            <a:endParaRPr lang="en-US" sz="2800" i="1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482FDD9-D531-AF34-2F26-A601F508AC37}"/>
              </a:ext>
            </a:extLst>
          </p:cNvPr>
          <p:cNvSpPr txBox="1">
            <a:spLocks/>
          </p:cNvSpPr>
          <p:nvPr/>
        </p:nvSpPr>
        <p:spPr>
          <a:xfrm>
            <a:off x="11582400" y="6492877"/>
            <a:ext cx="609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189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377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566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754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943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131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320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509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31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380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Microservices are Popular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1412-FC03-456A-869D-D4C6F0F52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654" y="1060897"/>
            <a:ext cx="10727826" cy="53526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81.5% of respondent companies (N=950) already use microservices in 2021 [*]: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10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62C4CD-3735-DD0C-E965-CD0F1ABFD525}"/>
              </a:ext>
            </a:extLst>
          </p:cNvPr>
          <p:cNvSpPr txBox="1">
            <a:spLocks/>
          </p:cNvSpPr>
          <p:nvPr/>
        </p:nvSpPr>
        <p:spPr>
          <a:xfrm>
            <a:off x="606402" y="6425531"/>
            <a:ext cx="7328546" cy="4324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457189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fontAlgn="auto">
              <a:buFont typeface="Arial"/>
              <a:buNone/>
            </a:pPr>
            <a:r>
              <a:rPr lang="en-US" sz="1000" i="0" dirty="0"/>
              <a:t>[*] Survey by </a:t>
            </a:r>
            <a:r>
              <a:rPr lang="en-US" sz="1000" i="0" dirty="0" err="1"/>
              <a:t>Statistica</a:t>
            </a:r>
            <a:r>
              <a:rPr lang="en-US" sz="1000" i="0" dirty="0"/>
              <a:t>: </a:t>
            </a:r>
            <a:r>
              <a:rPr lang="en-US" sz="1000" i="0" dirty="0">
                <a:hlinkClick r:id="rId3"/>
              </a:rPr>
              <a:t>https://www.statista.com/statistics/1236823/microservices-usage-per-organization-size/</a:t>
            </a:r>
            <a:endParaRPr lang="en-US" sz="1000" i="0" dirty="0"/>
          </a:p>
          <a:p>
            <a:pPr marL="114300" indent="0" fontAlgn="auto">
              <a:buFont typeface="Arial"/>
              <a:buNone/>
            </a:pPr>
            <a:r>
              <a:rPr lang="en-US" sz="1000" i="0" dirty="0"/>
              <a:t>[**] Survey by IBM: </a:t>
            </a:r>
            <a:r>
              <a:rPr lang="en-US" sz="1000" i="0" dirty="0">
                <a:hlinkClick r:id="rId4"/>
              </a:rPr>
              <a:t>https://www.ibm.com/downloads/cas/OQG4AJAM</a:t>
            </a:r>
            <a:endParaRPr lang="en-US" sz="1000" i="0" dirty="0"/>
          </a:p>
          <a:p>
            <a:pPr marL="114300" indent="0" fontAlgn="auto">
              <a:buFont typeface="Arial"/>
              <a:buNone/>
            </a:pPr>
            <a:endParaRPr lang="en-US" sz="1000" i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667750-41AE-52FB-6EB9-CEA0518AB4B3}"/>
              </a:ext>
            </a:extLst>
          </p:cNvPr>
          <p:cNvGrpSpPr/>
          <p:nvPr/>
        </p:nvGrpSpPr>
        <p:grpSpPr>
          <a:xfrm rot="16200000">
            <a:off x="-3127390" y="3126234"/>
            <a:ext cx="6858001" cy="609599"/>
            <a:chOff x="673674" y="2641095"/>
            <a:chExt cx="6433369" cy="360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69684F-96E2-C57C-D97C-2B7227EA0BC1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75860C-7856-7FA2-7AB6-33E33A26463A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892D21-EEC6-E00E-EDB3-19B681AC6A45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24E26C-A74E-F43C-0A98-805E9DDCA8C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5BB563-63E2-5F51-ED44-62596E45E277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26DB250-77B7-606A-9B79-B044EB0DF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8FE74B6-CD01-BD29-8FB1-B428E1A2C641}"/>
              </a:ext>
            </a:extLst>
          </p:cNvPr>
          <p:cNvGrpSpPr/>
          <p:nvPr/>
        </p:nvGrpSpPr>
        <p:grpSpPr>
          <a:xfrm>
            <a:off x="3425317" y="4514682"/>
            <a:ext cx="5109507" cy="1562890"/>
            <a:chOff x="774761" y="2511740"/>
            <a:chExt cx="7339944" cy="22451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80C105-47AF-9D62-9D29-4751CA96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2487" y="3895003"/>
              <a:ext cx="1289333" cy="725249"/>
            </a:xfrm>
            <a:prstGeom prst="rect">
              <a:avLst/>
            </a:prstGeom>
          </p:spPr>
        </p:pic>
        <p:pic>
          <p:nvPicPr>
            <p:cNvPr id="16" name="Group" descr="Group">
              <a:extLst>
                <a:ext uri="{FF2B5EF4-FFF2-40B4-BE49-F238E27FC236}">
                  <a16:creationId xmlns:a16="http://schemas.microsoft.com/office/drawing/2014/main" id="{CBA22AF3-22B3-45E3-BECD-B2F5191C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2059" b="22177"/>
            <a:stretch/>
          </p:blipFill>
          <p:spPr>
            <a:xfrm>
              <a:off x="774761" y="2845406"/>
              <a:ext cx="1356012" cy="75752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pasted-image.png" descr="pasted-image.png">
              <a:extLst>
                <a:ext uri="{FF2B5EF4-FFF2-40B4-BE49-F238E27FC236}">
                  <a16:creationId xmlns:a16="http://schemas.microsoft.com/office/drawing/2014/main" id="{483F47D8-0765-7380-F2F8-87D98953D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6096" b="27139"/>
            <a:stretch/>
          </p:blipFill>
          <p:spPr>
            <a:xfrm>
              <a:off x="3945882" y="3749348"/>
              <a:ext cx="2154473" cy="10075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1D379-AC67-29BA-640C-A5A25F4D2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583" r="9422"/>
            <a:stretch/>
          </p:blipFill>
          <p:spPr>
            <a:xfrm>
              <a:off x="2693890" y="2929998"/>
              <a:ext cx="1897354" cy="79912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DBD1921-D7CB-9C97-BA37-EE7E93DEB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431" b="78982" l="1912" r="97041"/>
                      </a14:imgEffect>
                    </a14:imgLayer>
                  </a14:imgProps>
                </a:ext>
              </a:extLst>
            </a:blip>
            <a:srcRect t="11299" b="19177"/>
            <a:stretch/>
          </p:blipFill>
          <p:spPr>
            <a:xfrm>
              <a:off x="5096146" y="2764957"/>
              <a:ext cx="1636242" cy="757527"/>
            </a:xfrm>
            <a:prstGeom prst="rect">
              <a:avLst/>
            </a:prstGeom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5D6D37E-0197-0C7A-B17F-E726ED3F3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529" y="2511740"/>
              <a:ext cx="1116176" cy="110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Circle, twitter icon - Free download on Iconfinder">
              <a:extLst>
                <a:ext uri="{FF2B5EF4-FFF2-40B4-BE49-F238E27FC236}">
                  <a16:creationId xmlns:a16="http://schemas.microsoft.com/office/drawing/2014/main" id="{2BF5B1AE-01A1-D16C-DFD5-FE564DD7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420" y="3729119"/>
              <a:ext cx="1013197" cy="1013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65C4AC-9852-2A78-64E7-5FE25692E3E8}"/>
              </a:ext>
            </a:extLst>
          </p:cNvPr>
          <p:cNvSpPr txBox="1"/>
          <p:nvPr/>
        </p:nvSpPr>
        <p:spPr>
          <a:xfrm>
            <a:off x="1891580" y="1646416"/>
            <a:ext cx="8176982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47351" dist="103446" dir="3660000" sx="101000" sy="101000" algn="ctr" rotWithShape="0">
              <a:schemeClr val="bg1">
                <a:lumMod val="85000"/>
                <a:alpha val="8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“17.5% of businesses plan to switch to the [microservices] architecture type”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“Only 1% of respondents are satisfied with the monolithic architecture”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3BAAC29-420F-34A4-3383-E871471163F6}"/>
              </a:ext>
            </a:extLst>
          </p:cNvPr>
          <p:cNvSpPr txBox="1">
            <a:spLocks/>
          </p:cNvSpPr>
          <p:nvPr/>
        </p:nvSpPr>
        <p:spPr>
          <a:xfrm>
            <a:off x="732654" y="2458635"/>
            <a:ext cx="10727826" cy="5352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457189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fontAlgn="auto">
              <a:buFont typeface="Arial"/>
              <a:buNone/>
            </a:pPr>
            <a:r>
              <a:rPr lang="en-US" i="0" dirty="0"/>
              <a:t>84% of businesses (N=397) will keep investing in microservices development [**]: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21B3B2-4667-99A3-BAD1-C5B66B2C1E06}"/>
              </a:ext>
            </a:extLst>
          </p:cNvPr>
          <p:cNvSpPr txBox="1"/>
          <p:nvPr/>
        </p:nvSpPr>
        <p:spPr>
          <a:xfrm>
            <a:off x="1891580" y="3180460"/>
            <a:ext cx="8176982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47351" dist="103446" dir="3660000" sx="101000" sy="101000" algn="ctr" rotWithShape="0">
              <a:schemeClr val="bg1">
                <a:lumMod val="85000"/>
                <a:alpha val="8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“92% of businesses experienced zero issues when switching to the microservices architecture”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“26% of microservices adopters noticed security improvements”</a:t>
            </a:r>
          </a:p>
        </p:txBody>
      </p:sp>
    </p:spTree>
    <p:extLst>
      <p:ext uri="{BB962C8B-B14F-4D97-AF65-F5344CB8AC3E}">
        <p14:creationId xmlns:p14="http://schemas.microsoft.com/office/powerpoint/2010/main" val="97125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Microservices are Popular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1412-FC03-456A-869D-D4C6F0F52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654" y="1060897"/>
            <a:ext cx="10727826" cy="53526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81.5% of respondent companies (N=950) already use microservices in 2021 [*]: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11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62C4CD-3735-DD0C-E965-CD0F1ABFD525}"/>
              </a:ext>
            </a:extLst>
          </p:cNvPr>
          <p:cNvSpPr txBox="1">
            <a:spLocks/>
          </p:cNvSpPr>
          <p:nvPr/>
        </p:nvSpPr>
        <p:spPr>
          <a:xfrm>
            <a:off x="606402" y="6425531"/>
            <a:ext cx="7328546" cy="4324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457189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fontAlgn="auto">
              <a:buFont typeface="Arial"/>
              <a:buNone/>
            </a:pPr>
            <a:r>
              <a:rPr lang="en-US" sz="1000" i="0" dirty="0"/>
              <a:t>[*] Survey by </a:t>
            </a:r>
            <a:r>
              <a:rPr lang="en-US" sz="1000" i="0" dirty="0" err="1"/>
              <a:t>Statistica</a:t>
            </a:r>
            <a:r>
              <a:rPr lang="en-US" sz="1000" i="0" dirty="0"/>
              <a:t>: </a:t>
            </a:r>
            <a:r>
              <a:rPr lang="en-US" sz="1000" i="0" dirty="0">
                <a:hlinkClick r:id="rId3"/>
              </a:rPr>
              <a:t>https://www.statista.com/statistics/1236823/microservices-usage-per-organization-size/</a:t>
            </a:r>
            <a:endParaRPr lang="en-US" sz="1000" i="0" dirty="0"/>
          </a:p>
          <a:p>
            <a:pPr marL="114300" indent="0" fontAlgn="auto">
              <a:buFont typeface="Arial"/>
              <a:buNone/>
            </a:pPr>
            <a:r>
              <a:rPr lang="en-US" sz="1000" i="0" dirty="0"/>
              <a:t>[**] Survey by IBM: </a:t>
            </a:r>
            <a:r>
              <a:rPr lang="en-US" sz="1000" i="0" dirty="0">
                <a:hlinkClick r:id="rId4"/>
              </a:rPr>
              <a:t>https://www.ibm.com/downloads/cas/OQG4AJAM</a:t>
            </a:r>
            <a:endParaRPr lang="en-US" sz="1000" i="0" dirty="0"/>
          </a:p>
          <a:p>
            <a:pPr marL="114300" indent="0" fontAlgn="auto">
              <a:buFont typeface="Arial"/>
              <a:buNone/>
            </a:pPr>
            <a:endParaRPr lang="en-US" sz="1000" i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667750-41AE-52FB-6EB9-CEA0518AB4B3}"/>
              </a:ext>
            </a:extLst>
          </p:cNvPr>
          <p:cNvGrpSpPr/>
          <p:nvPr/>
        </p:nvGrpSpPr>
        <p:grpSpPr>
          <a:xfrm rot="16200000">
            <a:off x="-3127390" y="3126234"/>
            <a:ext cx="6858001" cy="609599"/>
            <a:chOff x="673674" y="2641095"/>
            <a:chExt cx="6433369" cy="360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69684F-96E2-C57C-D97C-2B7227EA0BC1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75860C-7856-7FA2-7AB6-33E33A26463A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892D21-EEC6-E00E-EDB3-19B681AC6A45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24E26C-A74E-F43C-0A98-805E9DDCA8C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5BB563-63E2-5F51-ED44-62596E45E277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26DB250-77B7-606A-9B79-B044EB0DF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8FE74B6-CD01-BD29-8FB1-B428E1A2C641}"/>
              </a:ext>
            </a:extLst>
          </p:cNvPr>
          <p:cNvGrpSpPr/>
          <p:nvPr/>
        </p:nvGrpSpPr>
        <p:grpSpPr>
          <a:xfrm>
            <a:off x="3425317" y="4514682"/>
            <a:ext cx="5109507" cy="1562890"/>
            <a:chOff x="774761" y="2511740"/>
            <a:chExt cx="7339944" cy="22451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80C105-47AF-9D62-9D29-4751CA96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2487" y="3895003"/>
              <a:ext cx="1289333" cy="725249"/>
            </a:xfrm>
            <a:prstGeom prst="rect">
              <a:avLst/>
            </a:prstGeom>
          </p:spPr>
        </p:pic>
        <p:pic>
          <p:nvPicPr>
            <p:cNvPr id="16" name="Group" descr="Group">
              <a:extLst>
                <a:ext uri="{FF2B5EF4-FFF2-40B4-BE49-F238E27FC236}">
                  <a16:creationId xmlns:a16="http://schemas.microsoft.com/office/drawing/2014/main" id="{CBA22AF3-22B3-45E3-BECD-B2F5191C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2059" b="22177"/>
            <a:stretch/>
          </p:blipFill>
          <p:spPr>
            <a:xfrm>
              <a:off x="774761" y="2845406"/>
              <a:ext cx="1356012" cy="75752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pasted-image.png" descr="pasted-image.png">
              <a:extLst>
                <a:ext uri="{FF2B5EF4-FFF2-40B4-BE49-F238E27FC236}">
                  <a16:creationId xmlns:a16="http://schemas.microsoft.com/office/drawing/2014/main" id="{483F47D8-0765-7380-F2F8-87D98953D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6096" b="27139"/>
            <a:stretch/>
          </p:blipFill>
          <p:spPr>
            <a:xfrm>
              <a:off x="3945882" y="3749348"/>
              <a:ext cx="2154473" cy="10075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61D379-AC67-29BA-640C-A5A25F4D2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583" r="9422"/>
            <a:stretch/>
          </p:blipFill>
          <p:spPr>
            <a:xfrm>
              <a:off x="2693890" y="2929998"/>
              <a:ext cx="1897354" cy="79912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DBD1921-D7CB-9C97-BA37-EE7E93DEB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431" b="78982" l="1912" r="97041"/>
                      </a14:imgEffect>
                    </a14:imgLayer>
                  </a14:imgProps>
                </a:ext>
              </a:extLst>
            </a:blip>
            <a:srcRect t="11299" b="19177"/>
            <a:stretch/>
          </p:blipFill>
          <p:spPr>
            <a:xfrm>
              <a:off x="5096146" y="2764957"/>
              <a:ext cx="1636242" cy="757527"/>
            </a:xfrm>
            <a:prstGeom prst="rect">
              <a:avLst/>
            </a:prstGeom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5D6D37E-0197-0C7A-B17F-E726ED3F3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529" y="2511740"/>
              <a:ext cx="1116176" cy="110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Circle, twitter icon - Free download on Iconfinder">
              <a:extLst>
                <a:ext uri="{FF2B5EF4-FFF2-40B4-BE49-F238E27FC236}">
                  <a16:creationId xmlns:a16="http://schemas.microsoft.com/office/drawing/2014/main" id="{2BF5B1AE-01A1-D16C-DFD5-FE564DD7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420" y="3729119"/>
              <a:ext cx="1013197" cy="1013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65C4AC-9852-2A78-64E7-5FE25692E3E8}"/>
              </a:ext>
            </a:extLst>
          </p:cNvPr>
          <p:cNvSpPr txBox="1"/>
          <p:nvPr/>
        </p:nvSpPr>
        <p:spPr>
          <a:xfrm>
            <a:off x="1891580" y="1646416"/>
            <a:ext cx="8176982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47351" dist="103446" dir="3660000" sx="101000" sy="101000" algn="ctr" rotWithShape="0">
              <a:schemeClr val="bg1">
                <a:lumMod val="85000"/>
                <a:alpha val="8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“17.5% of businesses plan to switch to the [microservices] architecture type”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“Only 1% of respondents are satisfied with the monolithic architecture”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3BAAC29-420F-34A4-3383-E871471163F6}"/>
              </a:ext>
            </a:extLst>
          </p:cNvPr>
          <p:cNvSpPr txBox="1">
            <a:spLocks/>
          </p:cNvSpPr>
          <p:nvPr/>
        </p:nvSpPr>
        <p:spPr>
          <a:xfrm>
            <a:off x="732654" y="2458635"/>
            <a:ext cx="10727826" cy="5352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457189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fontAlgn="auto">
              <a:buFont typeface="Arial"/>
              <a:buNone/>
            </a:pPr>
            <a:r>
              <a:rPr lang="en-US" i="0" dirty="0"/>
              <a:t>84% of businesses (N=397) will keep investing in microservices development [**]: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21B3B2-4667-99A3-BAD1-C5B66B2C1E06}"/>
              </a:ext>
            </a:extLst>
          </p:cNvPr>
          <p:cNvSpPr txBox="1"/>
          <p:nvPr/>
        </p:nvSpPr>
        <p:spPr>
          <a:xfrm>
            <a:off x="1891580" y="3180460"/>
            <a:ext cx="8176982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47351" dist="103446" dir="3660000" sx="101000" sy="101000" algn="ctr" rotWithShape="0">
              <a:schemeClr val="bg1">
                <a:lumMod val="85000"/>
                <a:alpha val="8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“92% of businesses experienced zero issues when switching to the microservices architecture”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“26% of microservices adopters noticed security improvements”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A8905581-C804-6174-A105-63ADAE47ED63}"/>
              </a:ext>
            </a:extLst>
          </p:cNvPr>
          <p:cNvSpPr/>
          <p:nvPr/>
        </p:nvSpPr>
        <p:spPr>
          <a:xfrm>
            <a:off x="9306559" y="4746955"/>
            <a:ext cx="2355851" cy="1217236"/>
          </a:xfrm>
          <a:prstGeom prst="wedgeRectCallout">
            <a:avLst>
              <a:gd name="adj1" fmla="val -78443"/>
              <a:gd name="adj2" fmla="val -99988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400" i="0" noProof="1">
              <a:solidFill>
                <a:srgbClr val="000000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24D90-EBDF-076A-F31C-A9EDDB028A90}"/>
              </a:ext>
            </a:extLst>
          </p:cNvPr>
          <p:cNvSpPr txBox="1"/>
          <p:nvPr/>
        </p:nvSpPr>
        <p:spPr>
          <a:xfrm>
            <a:off x="9395672" y="4893908"/>
            <a:ext cx="227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0" dirty="0">
                <a:solidFill>
                  <a:schemeClr val="tx1"/>
                </a:solidFill>
                <a:latin typeface="+mn-lt"/>
              </a:rPr>
              <a:t>Microservices are also prone to security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9404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Vulnerabilities in Microservices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1412-FC03-456A-869D-D4C6F0F52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5" y="1061438"/>
            <a:ext cx="11474789" cy="476906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Microservices are also prone to security vulnerabilities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12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0DD78B-8335-5A57-2883-64EAD2CC8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5" y="1988331"/>
            <a:ext cx="5566411" cy="1092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1255A8-B2D9-DB09-E53E-DEC96E0C1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40" y="1819514"/>
            <a:ext cx="5530571" cy="465507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2E5E9D6-46D7-5930-191B-5F9F8D8FC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5" y="3139028"/>
            <a:ext cx="5530571" cy="27083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4BE5B2-257C-687C-E106-AE092005C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CDC20C9-E074-2DD7-946C-5EBDF993B4BF}"/>
              </a:ext>
            </a:extLst>
          </p:cNvPr>
          <p:cNvGrpSpPr/>
          <p:nvPr/>
        </p:nvGrpSpPr>
        <p:grpSpPr>
          <a:xfrm rot="16200000">
            <a:off x="-3124201" y="3124201"/>
            <a:ext cx="6858001" cy="609599"/>
            <a:chOff x="673674" y="2641095"/>
            <a:chExt cx="6433369" cy="3600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C19F36-ECFA-E8C2-CA5F-00CDFBF7C9CA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C5DBF2-F127-118E-FA08-3934BA1DDB34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9F1AED-6262-B634-6C59-36FBBFBAAB17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BDA76F-ABB4-6D63-6B3A-5AB55936A67B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F9AA83-9194-0510-9BD1-94835DBE679A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380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Static Analysis for Monolith Applications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13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pic>
        <p:nvPicPr>
          <p:cNvPr id="80" name="Picture 2" descr="JAR file format - Free interface icons">
            <a:extLst>
              <a:ext uri="{FF2B5EF4-FFF2-40B4-BE49-F238E27FC236}">
                <a16:creationId xmlns:a16="http://schemas.microsoft.com/office/drawing/2014/main" id="{8A61D483-7641-6E7F-2B91-C4411197A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4" y="1646240"/>
            <a:ext cx="780627" cy="78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147;p21">
            <a:extLst>
              <a:ext uri="{FF2B5EF4-FFF2-40B4-BE49-F238E27FC236}">
                <a16:creationId xmlns:a16="http://schemas.microsoft.com/office/drawing/2014/main" id="{C1E45623-C194-2D7E-6376-22EECD18DE29}"/>
              </a:ext>
            </a:extLst>
          </p:cNvPr>
          <p:cNvSpPr/>
          <p:nvPr/>
        </p:nvSpPr>
        <p:spPr>
          <a:xfrm>
            <a:off x="3199275" y="1753574"/>
            <a:ext cx="1146286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dirty="0">
                <a:solidFill>
                  <a:schemeClr val="tx1"/>
                </a:solidFill>
                <a:latin typeface="+mn-lt"/>
              </a:rPr>
              <a:t>Soot 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G</a:t>
            </a:r>
            <a:r>
              <a:rPr lang="en" sz="1600" i="0" dirty="0">
                <a:solidFill>
                  <a:schemeClr val="tx1"/>
                </a:solidFill>
                <a:latin typeface="+mn-lt"/>
              </a:rPr>
              <a:t>enerator 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B9CF38-E850-6874-523C-7D3255FEBCBB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2815061" y="2036554"/>
            <a:ext cx="384214" cy="337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Google Shape;174;p21">
            <a:extLst>
              <a:ext uri="{FF2B5EF4-FFF2-40B4-BE49-F238E27FC236}">
                <a16:creationId xmlns:a16="http://schemas.microsoft.com/office/drawing/2014/main" id="{07E72F5A-B9D5-EDFA-042D-F8612A472170}"/>
              </a:ext>
            </a:extLst>
          </p:cNvPr>
          <p:cNvSpPr/>
          <p:nvPr/>
        </p:nvSpPr>
        <p:spPr>
          <a:xfrm>
            <a:off x="4663140" y="1700710"/>
            <a:ext cx="953419" cy="683229"/>
          </a:xfrm>
          <a:prstGeom prst="flowChartMultidocument">
            <a:avLst/>
          </a:prstGeom>
          <a:ln w="12700"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(Jimple)</a:t>
            </a:r>
            <a:endParaRPr sz="12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D7D8D7-8A23-A93D-28AD-A0CE09429BD2}"/>
              </a:ext>
            </a:extLst>
          </p:cNvPr>
          <p:cNvCxnSpPr>
            <a:cxnSpLocks/>
            <a:stCxn id="81" idx="3"/>
            <a:endCxn id="83" idx="1"/>
          </p:cNvCxnSpPr>
          <p:nvPr/>
        </p:nvCxnSpPr>
        <p:spPr>
          <a:xfrm>
            <a:off x="4345561" y="2039924"/>
            <a:ext cx="317579" cy="240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Google Shape;147;p21">
            <a:extLst>
              <a:ext uri="{FF2B5EF4-FFF2-40B4-BE49-F238E27FC236}">
                <a16:creationId xmlns:a16="http://schemas.microsoft.com/office/drawing/2014/main" id="{EED33B97-97F2-5C44-8DFD-E5636CB5FA9F}"/>
              </a:ext>
            </a:extLst>
          </p:cNvPr>
          <p:cNvSpPr/>
          <p:nvPr/>
        </p:nvSpPr>
        <p:spPr>
          <a:xfrm>
            <a:off x="7726626" y="1765346"/>
            <a:ext cx="1013374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Analysis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93D50AE-7FD4-7572-B205-2A31F7978870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023140" y="2051696"/>
            <a:ext cx="7034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Google Shape;161;p21">
            <a:extLst>
              <a:ext uri="{FF2B5EF4-FFF2-40B4-BE49-F238E27FC236}">
                <a16:creationId xmlns:a16="http://schemas.microsoft.com/office/drawing/2014/main" id="{EEF77CB5-88CC-CAB7-5772-0AA8A6CEFD2C}"/>
              </a:ext>
            </a:extLst>
          </p:cNvPr>
          <p:cNvSpPr/>
          <p:nvPr/>
        </p:nvSpPr>
        <p:spPr>
          <a:xfrm>
            <a:off x="9468491" y="1549493"/>
            <a:ext cx="2278187" cy="10180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dirty="0">
                <a:solidFill>
                  <a:schemeClr val="dk1"/>
                </a:solidFill>
                <a:latin typeface="+mn-lt"/>
              </a:rPr>
              <a:t>Alerts!</a:t>
            </a:r>
            <a:r>
              <a:rPr lang="en" sz="1400" i="0" dirty="0">
                <a:solidFill>
                  <a:schemeClr val="dk1"/>
                </a:solidFill>
                <a:latin typeface="+mn-lt"/>
              </a:rPr>
              <a:t> </a:t>
            </a:r>
            <a:endParaRPr sz="1400" i="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dirty="0">
                <a:solidFill>
                  <a:schemeClr val="dk1"/>
                </a:solidFill>
                <a:latin typeface="+mn-lt"/>
              </a:rPr>
              <a:t>(null dereference, data leakage, SQL Injections, …)</a:t>
            </a:r>
            <a:endParaRPr sz="1400" i="0" dirty="0">
              <a:latin typeface="+mn-lt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FF34A3-2AE2-AE95-53EC-A459C20A55AB}"/>
              </a:ext>
            </a:extLst>
          </p:cNvPr>
          <p:cNvCxnSpPr>
            <a:cxnSpLocks/>
            <a:stCxn id="83" idx="3"/>
            <a:endCxn id="93" idx="2"/>
          </p:cNvCxnSpPr>
          <p:nvPr/>
        </p:nvCxnSpPr>
        <p:spPr>
          <a:xfrm flipV="1">
            <a:off x="5616559" y="2042157"/>
            <a:ext cx="393207" cy="16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FEAC49A-FA21-FD70-0C25-8AAE66E4F616}"/>
              </a:ext>
            </a:extLst>
          </p:cNvPr>
          <p:cNvGrpSpPr/>
          <p:nvPr/>
        </p:nvGrpSpPr>
        <p:grpSpPr>
          <a:xfrm>
            <a:off x="6009766" y="1432911"/>
            <a:ext cx="1013374" cy="1173385"/>
            <a:chOff x="3132660" y="3184943"/>
            <a:chExt cx="2025650" cy="1700541"/>
          </a:xfrm>
          <a:solidFill>
            <a:schemeClr val="bg2"/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D8A412-5FA6-719D-DE46-836CCBA4F72F}"/>
                </a:ext>
              </a:extLst>
            </p:cNvPr>
            <p:cNvSpPr/>
            <p:nvPr/>
          </p:nvSpPr>
          <p:spPr>
            <a:xfrm>
              <a:off x="3215210" y="3448054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7D4DF7A-A6D7-6794-31CF-27FF4518D323}"/>
                </a:ext>
              </a:extLst>
            </p:cNvPr>
            <p:cNvSpPr/>
            <p:nvPr/>
          </p:nvSpPr>
          <p:spPr>
            <a:xfrm>
              <a:off x="3843860" y="3692479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26D75FD-5273-7797-1142-D35948303EE3}"/>
                </a:ext>
              </a:extLst>
            </p:cNvPr>
            <p:cNvSpPr/>
            <p:nvPr/>
          </p:nvSpPr>
          <p:spPr>
            <a:xfrm>
              <a:off x="3132660" y="3917097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AB7C0B6-7095-2252-8EB6-1F0AD48E5859}"/>
                </a:ext>
              </a:extLst>
            </p:cNvPr>
            <p:cNvSpPr/>
            <p:nvPr/>
          </p:nvSpPr>
          <p:spPr>
            <a:xfrm>
              <a:off x="3843860" y="3184943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09E0AF3-FCA1-4174-20E9-0AD295118497}"/>
                </a:ext>
              </a:extLst>
            </p:cNvPr>
            <p:cNvSpPr/>
            <p:nvPr/>
          </p:nvSpPr>
          <p:spPr>
            <a:xfrm>
              <a:off x="4656660" y="3666728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511F63-730A-0762-37A3-6F1CE2EF1B1A}"/>
                </a:ext>
              </a:extLst>
            </p:cNvPr>
            <p:cNvSpPr/>
            <p:nvPr/>
          </p:nvSpPr>
          <p:spPr>
            <a:xfrm>
              <a:off x="3634310" y="4307894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F629DF-7083-49EB-F563-107AA847720C}"/>
                </a:ext>
              </a:extLst>
            </p:cNvPr>
            <p:cNvSpPr/>
            <p:nvPr/>
          </p:nvSpPr>
          <p:spPr>
            <a:xfrm>
              <a:off x="4548270" y="4145860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0376092-7768-8BFB-31C6-48CDBCA21AC0}"/>
                </a:ext>
              </a:extLst>
            </p:cNvPr>
            <p:cNvSpPr/>
            <p:nvPr/>
          </p:nvSpPr>
          <p:spPr>
            <a:xfrm>
              <a:off x="4300190" y="4583880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22F2C83-B60E-2E36-9D45-FA01CF808505}"/>
                </a:ext>
              </a:extLst>
            </p:cNvPr>
            <p:cNvCxnSpPr>
              <a:stCxn id="94" idx="5"/>
              <a:endCxn id="95" idx="1"/>
            </p:cNvCxnSpPr>
            <p:nvPr/>
          </p:nvCxnSpPr>
          <p:spPr>
            <a:xfrm>
              <a:off x="4272045" y="3442378"/>
              <a:ext cx="458080" cy="268519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DE41E22-3519-358B-1BAE-9E9498F1002F}"/>
                </a:ext>
              </a:extLst>
            </p:cNvPr>
            <p:cNvCxnSpPr>
              <a:cxnSpLocks/>
              <a:stCxn id="94" idx="4"/>
              <a:endCxn id="92" idx="0"/>
            </p:cNvCxnSpPr>
            <p:nvPr/>
          </p:nvCxnSpPr>
          <p:spPr>
            <a:xfrm>
              <a:off x="4094685" y="3486547"/>
              <a:ext cx="0" cy="205932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FCF3D44-9D20-A123-7910-1C54559AD2B0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 flipV="1">
              <a:off x="3634310" y="3335745"/>
              <a:ext cx="209550" cy="159110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AC8B198-AFB4-07CB-F8D1-0D5EC67833C7}"/>
                </a:ext>
              </a:extLst>
            </p:cNvPr>
            <p:cNvCxnSpPr>
              <a:cxnSpLocks/>
              <a:stCxn id="91" idx="5"/>
              <a:endCxn id="96" idx="0"/>
            </p:cNvCxnSpPr>
            <p:nvPr/>
          </p:nvCxnSpPr>
          <p:spPr>
            <a:xfrm>
              <a:off x="3643395" y="3705489"/>
              <a:ext cx="241740" cy="602405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C2D37B3-A498-219A-611B-307974B0288B}"/>
                </a:ext>
              </a:extLst>
            </p:cNvPr>
            <p:cNvCxnSpPr>
              <a:cxnSpLocks/>
              <a:stCxn id="98" idx="1"/>
              <a:endCxn id="92" idx="4"/>
            </p:cNvCxnSpPr>
            <p:nvPr/>
          </p:nvCxnSpPr>
          <p:spPr>
            <a:xfrm flipH="1" flipV="1">
              <a:off x="4094685" y="3994083"/>
              <a:ext cx="278970" cy="633966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0268CC1-58A9-32C2-E112-A448B1BBDDF0}"/>
                </a:ext>
              </a:extLst>
            </p:cNvPr>
            <p:cNvCxnSpPr>
              <a:cxnSpLocks/>
              <a:stCxn id="95" idx="4"/>
              <a:endCxn id="97" idx="0"/>
            </p:cNvCxnSpPr>
            <p:nvPr/>
          </p:nvCxnSpPr>
          <p:spPr>
            <a:xfrm flipH="1">
              <a:off x="4799095" y="3968332"/>
              <a:ext cx="108390" cy="177528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45DDE55-7705-F815-EA46-7D470B0C239D}"/>
                </a:ext>
              </a:extLst>
            </p:cNvPr>
            <p:cNvCxnSpPr>
              <a:stCxn id="93" idx="6"/>
              <a:endCxn id="97" idx="2"/>
            </p:cNvCxnSpPr>
            <p:nvPr/>
          </p:nvCxnSpPr>
          <p:spPr>
            <a:xfrm>
              <a:off x="3634310" y="4067899"/>
              <a:ext cx="913960" cy="228763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A88E837-BB07-24C0-E54B-9319DF109FB1}"/>
              </a:ext>
            </a:extLst>
          </p:cNvPr>
          <p:cNvSpPr txBox="1"/>
          <p:nvPr/>
        </p:nvSpPr>
        <p:spPr>
          <a:xfrm>
            <a:off x="1804160" y="2502241"/>
            <a:ext cx="1241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Application</a:t>
            </a:r>
          </a:p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to analyze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2D6569E-9712-D64B-C173-1D5D3BC7A496}"/>
              </a:ext>
            </a:extLst>
          </p:cNvPr>
          <p:cNvSpPr txBox="1"/>
          <p:nvPr/>
        </p:nvSpPr>
        <p:spPr>
          <a:xfrm>
            <a:off x="5404937" y="2608513"/>
            <a:ext cx="212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Control flow graph/ </a:t>
            </a:r>
          </a:p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Data flow graph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433886A-F462-BCA3-DEAD-6304A3BFE628}"/>
              </a:ext>
            </a:extLst>
          </p:cNvPr>
          <p:cNvSpPr txBox="1"/>
          <p:nvPr/>
        </p:nvSpPr>
        <p:spPr>
          <a:xfrm>
            <a:off x="1174391" y="3531527"/>
            <a:ext cx="1720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i="0" dirty="0" err="1">
                <a:solidFill>
                  <a:schemeClr val="tx1"/>
                </a:solidFill>
                <a:latin typeface="+mn-lt"/>
              </a:rPr>
              <a:t>FlowDroid</a:t>
            </a:r>
            <a:endParaRPr lang="en-US" sz="2800" b="1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C7974-E3B4-40B9-CDE1-67B37BA9C1BA}"/>
              </a:ext>
            </a:extLst>
          </p:cNvPr>
          <p:cNvSpPr txBox="1"/>
          <p:nvPr/>
        </p:nvSpPr>
        <p:spPr>
          <a:xfrm>
            <a:off x="1261687" y="4073952"/>
            <a:ext cx="9022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Framework for conducting static analysis for monolith Android &amp; Java applications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Accepts a single .jar file as input, outputs console print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092DCF-695D-0622-A6D1-0C6063B75213}"/>
              </a:ext>
            </a:extLst>
          </p:cNvPr>
          <p:cNvCxnSpPr>
            <a:cxnSpLocks/>
          </p:cNvCxnSpPr>
          <p:nvPr/>
        </p:nvCxnSpPr>
        <p:spPr>
          <a:xfrm>
            <a:off x="8765005" y="2059002"/>
            <a:ext cx="7034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74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Taint Analysis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14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978A4EA-621D-1BAA-DFD8-B6B6A52913A4}"/>
              </a:ext>
            </a:extLst>
          </p:cNvPr>
          <p:cNvSpPr/>
          <p:nvPr/>
        </p:nvSpPr>
        <p:spPr>
          <a:xfrm>
            <a:off x="1472876" y="1614502"/>
            <a:ext cx="2348822" cy="35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9" tIns="34286" rIns="68569" bIns="34286" rtlCol="0" anchor="ctr"/>
          <a:lstStyle/>
          <a:p>
            <a:pPr algn="ctr">
              <a:lnSpc>
                <a:spcPct val="150000"/>
              </a:lnSpc>
            </a:pPr>
            <a:endParaRPr lang="en-CA" sz="1575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97604-86CB-F3CB-D2E4-B35476B7DCFE}"/>
              </a:ext>
            </a:extLst>
          </p:cNvPr>
          <p:cNvSpPr txBox="1"/>
          <p:nvPr/>
        </p:nvSpPr>
        <p:spPr>
          <a:xfrm>
            <a:off x="2218788" y="1228621"/>
            <a:ext cx="920678" cy="346241"/>
          </a:xfrm>
          <a:prstGeom prst="rect">
            <a:avLst/>
          </a:prstGeom>
          <a:noFill/>
        </p:spPr>
        <p:txBody>
          <a:bodyPr wrap="none" lIns="68569" tIns="34286" rIns="68569" bIns="34286" rtlCol="0">
            <a:spAutoFit/>
          </a:bodyPr>
          <a:lstStyle/>
          <a:p>
            <a:r>
              <a:rPr lang="en-CA" sz="1800" b="1" i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Sources</a:t>
            </a:r>
            <a:r>
              <a:rPr lang="en-CA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EEA16-1DC3-55F9-3A38-A290628EB69C}"/>
              </a:ext>
            </a:extLst>
          </p:cNvPr>
          <p:cNvSpPr/>
          <p:nvPr/>
        </p:nvSpPr>
        <p:spPr>
          <a:xfrm>
            <a:off x="2284035" y="1811121"/>
            <a:ext cx="790184" cy="474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B7EC7FE-1BF6-270F-12BC-6F3512513ECC}"/>
              </a:ext>
            </a:extLst>
          </p:cNvPr>
          <p:cNvSpPr/>
          <p:nvPr/>
        </p:nvSpPr>
        <p:spPr>
          <a:xfrm>
            <a:off x="2252195" y="3568528"/>
            <a:ext cx="790184" cy="5259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37" name="Isosceles Triangle 5">
            <a:extLst>
              <a:ext uri="{FF2B5EF4-FFF2-40B4-BE49-F238E27FC236}">
                <a16:creationId xmlns:a16="http://schemas.microsoft.com/office/drawing/2014/main" id="{79F4738C-8D7B-DA10-C315-A69CE0A6EC87}"/>
              </a:ext>
            </a:extLst>
          </p:cNvPr>
          <p:cNvSpPr/>
          <p:nvPr/>
        </p:nvSpPr>
        <p:spPr>
          <a:xfrm>
            <a:off x="2252195" y="2592862"/>
            <a:ext cx="790184" cy="58364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5BCD5F52-1CAE-5DBE-E965-9B93C402C544}"/>
              </a:ext>
            </a:extLst>
          </p:cNvPr>
          <p:cNvSpPr/>
          <p:nvPr/>
        </p:nvSpPr>
        <p:spPr>
          <a:xfrm>
            <a:off x="2218788" y="4435348"/>
            <a:ext cx="790184" cy="525912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1DBB4C1-EC8A-FF67-E109-C7C50D5348AD}"/>
              </a:ext>
            </a:extLst>
          </p:cNvPr>
          <p:cNvSpPr/>
          <p:nvPr/>
        </p:nvSpPr>
        <p:spPr>
          <a:xfrm>
            <a:off x="3493029" y="3080711"/>
            <a:ext cx="6097019" cy="487817"/>
          </a:xfrm>
          <a:custGeom>
            <a:avLst/>
            <a:gdLst>
              <a:gd name="connsiteX0" fmla="*/ 0 w 4079754"/>
              <a:gd name="connsiteY0" fmla="*/ 644708 h 2456295"/>
              <a:gd name="connsiteX1" fmla="*/ 1025611 w 4079754"/>
              <a:gd name="connsiteY1" fmla="*/ 1670319 h 2456295"/>
              <a:gd name="connsiteX2" fmla="*/ 1729946 w 4079754"/>
              <a:gd name="connsiteY2" fmla="*/ 1237832 h 2456295"/>
              <a:gd name="connsiteX3" fmla="*/ 2323070 w 4079754"/>
              <a:gd name="connsiteY3" fmla="*/ 1892741 h 2456295"/>
              <a:gd name="connsiteX4" fmla="*/ 2780270 w 4079754"/>
              <a:gd name="connsiteY4" fmla="*/ 2157 h 2456295"/>
              <a:gd name="connsiteX5" fmla="*/ 3138616 w 4079754"/>
              <a:gd name="connsiteY5" fmla="*/ 2325227 h 2456295"/>
              <a:gd name="connsiteX6" fmla="*/ 3991232 w 4079754"/>
              <a:gd name="connsiteY6" fmla="*/ 2164589 h 2456295"/>
              <a:gd name="connsiteX7" fmla="*/ 4053016 w 4079754"/>
              <a:gd name="connsiteY7" fmla="*/ 2164589 h 2456295"/>
              <a:gd name="connsiteX8" fmla="*/ 3991232 w 4079754"/>
              <a:gd name="connsiteY8" fmla="*/ 2189303 h 245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9754" h="2456295">
                <a:moveTo>
                  <a:pt x="0" y="644708"/>
                </a:moveTo>
                <a:cubicBezTo>
                  <a:pt x="368643" y="1108086"/>
                  <a:pt x="737287" y="1571465"/>
                  <a:pt x="1025611" y="1670319"/>
                </a:cubicBezTo>
                <a:cubicBezTo>
                  <a:pt x="1313935" y="1769173"/>
                  <a:pt x="1513703" y="1200762"/>
                  <a:pt x="1729946" y="1237832"/>
                </a:cubicBezTo>
                <a:cubicBezTo>
                  <a:pt x="1946189" y="1274902"/>
                  <a:pt x="2148016" y="2098687"/>
                  <a:pt x="2323070" y="1892741"/>
                </a:cubicBezTo>
                <a:cubicBezTo>
                  <a:pt x="2498124" y="1686795"/>
                  <a:pt x="2644346" y="-69924"/>
                  <a:pt x="2780270" y="2157"/>
                </a:cubicBezTo>
                <a:cubicBezTo>
                  <a:pt x="2916194" y="74238"/>
                  <a:pt x="2936789" y="1964822"/>
                  <a:pt x="3138616" y="2325227"/>
                </a:cubicBezTo>
                <a:cubicBezTo>
                  <a:pt x="3340443" y="2685632"/>
                  <a:pt x="3838832" y="2191362"/>
                  <a:pt x="3991232" y="2164589"/>
                </a:cubicBezTo>
                <a:cubicBezTo>
                  <a:pt x="4143632" y="2137816"/>
                  <a:pt x="4053016" y="2160470"/>
                  <a:pt x="4053016" y="2164589"/>
                </a:cubicBezTo>
                <a:cubicBezTo>
                  <a:pt x="4053016" y="2168708"/>
                  <a:pt x="4022124" y="2179005"/>
                  <a:pt x="3991232" y="2189303"/>
                </a:cubicBezTo>
              </a:path>
            </a:pathLst>
          </a:cu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9" tIns="34286" rIns="68569" bIns="34286" rtlCol="0" anchor="t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pic>
        <p:nvPicPr>
          <p:cNvPr id="40" name="Shape 92">
            <a:extLst>
              <a:ext uri="{FF2B5EF4-FFF2-40B4-BE49-F238E27FC236}">
                <a16:creationId xmlns:a16="http://schemas.microsoft.com/office/drawing/2014/main" id="{8F2C0F07-F499-F37C-318B-4FC6881889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913" y="3115347"/>
            <a:ext cx="402109" cy="40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92">
            <a:extLst>
              <a:ext uri="{FF2B5EF4-FFF2-40B4-BE49-F238E27FC236}">
                <a16:creationId xmlns:a16="http://schemas.microsoft.com/office/drawing/2014/main" id="{35BAF6B6-BAFB-2805-9285-98A1DC6573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532" y="3227945"/>
            <a:ext cx="402109" cy="40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92">
            <a:extLst>
              <a:ext uri="{FF2B5EF4-FFF2-40B4-BE49-F238E27FC236}">
                <a16:creationId xmlns:a16="http://schemas.microsoft.com/office/drawing/2014/main" id="{CEDE41FE-FCC6-35E3-1472-9AC3D8DAE6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7006" y="3133120"/>
            <a:ext cx="402109" cy="40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92">
            <a:extLst>
              <a:ext uri="{FF2B5EF4-FFF2-40B4-BE49-F238E27FC236}">
                <a16:creationId xmlns:a16="http://schemas.microsoft.com/office/drawing/2014/main" id="{6D02142D-5760-4E4F-3930-0D86C23E5D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304" y="3398237"/>
            <a:ext cx="402109" cy="40211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0067F9-770C-1B4E-AEFE-9FF0F64C5952}"/>
              </a:ext>
            </a:extLst>
          </p:cNvPr>
          <p:cNvSpPr/>
          <p:nvPr/>
        </p:nvSpPr>
        <p:spPr>
          <a:xfrm>
            <a:off x="9121820" y="1614502"/>
            <a:ext cx="2348822" cy="35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9" tIns="34286" rIns="68569" bIns="34286" rtlCol="0" anchor="ctr"/>
          <a:lstStyle/>
          <a:p>
            <a:pPr algn="ctr">
              <a:lnSpc>
                <a:spcPct val="150000"/>
              </a:lnSpc>
            </a:pPr>
            <a:endParaRPr lang="en-CA" sz="1575" dirty="0">
              <a:solidFill>
                <a:schemeClr val="tx1"/>
              </a:solidFill>
            </a:endParaRPr>
          </a:p>
        </p:txBody>
      </p:sp>
      <p:pic>
        <p:nvPicPr>
          <p:cNvPr id="47" name="Picture 2" descr="Sink Icon #354772 - Free Icons Library">
            <a:extLst>
              <a:ext uri="{FF2B5EF4-FFF2-40B4-BE49-F238E27FC236}">
                <a16:creationId xmlns:a16="http://schemas.microsoft.com/office/drawing/2014/main" id="{4CD68883-BAD5-0997-7A24-3BB58833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21212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466" y="1703675"/>
            <a:ext cx="909658" cy="9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Sink Icon #354772 - Free Icons Library">
            <a:extLst>
              <a:ext uri="{FF2B5EF4-FFF2-40B4-BE49-F238E27FC236}">
                <a16:creationId xmlns:a16="http://schemas.microsoft.com/office/drawing/2014/main" id="{17207907-126A-60B9-6A96-D6891816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21212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466" y="2805679"/>
            <a:ext cx="909658" cy="9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Sink Icon #354772 - Free Icons Library">
            <a:extLst>
              <a:ext uri="{FF2B5EF4-FFF2-40B4-BE49-F238E27FC236}">
                <a16:creationId xmlns:a16="http://schemas.microsoft.com/office/drawing/2014/main" id="{10AF90EC-BE5F-3E59-B535-4B36FC59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21212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466" y="3958648"/>
            <a:ext cx="909658" cy="9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B9664B4-0A9C-002F-5E4A-AA5C91730934}"/>
              </a:ext>
            </a:extLst>
          </p:cNvPr>
          <p:cNvSpPr txBox="1"/>
          <p:nvPr/>
        </p:nvSpPr>
        <p:spPr>
          <a:xfrm>
            <a:off x="9957048" y="1219406"/>
            <a:ext cx="678369" cy="346241"/>
          </a:xfrm>
          <a:prstGeom prst="rect">
            <a:avLst/>
          </a:prstGeom>
          <a:noFill/>
        </p:spPr>
        <p:txBody>
          <a:bodyPr wrap="none" lIns="68569" tIns="34286" rIns="68569" bIns="34286" rtlCol="0">
            <a:spAutoFit/>
          </a:bodyPr>
          <a:lstStyle/>
          <a:p>
            <a:r>
              <a:rPr lang="en-CA" sz="1800" b="1" i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Sinks</a:t>
            </a:r>
            <a:r>
              <a:rPr lang="en-CA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504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Taint Analysis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15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978A4EA-621D-1BAA-DFD8-B6B6A52913A4}"/>
              </a:ext>
            </a:extLst>
          </p:cNvPr>
          <p:cNvSpPr/>
          <p:nvPr/>
        </p:nvSpPr>
        <p:spPr>
          <a:xfrm>
            <a:off x="1472876" y="1614502"/>
            <a:ext cx="2348822" cy="35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9" tIns="34286" rIns="68569" bIns="34286" rtlCol="0" anchor="ctr"/>
          <a:lstStyle/>
          <a:p>
            <a:pPr algn="ctr">
              <a:lnSpc>
                <a:spcPct val="150000"/>
              </a:lnSpc>
            </a:pPr>
            <a:endParaRPr lang="en-CA" sz="1575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97604-86CB-F3CB-D2E4-B35476B7DCFE}"/>
              </a:ext>
            </a:extLst>
          </p:cNvPr>
          <p:cNvSpPr txBox="1"/>
          <p:nvPr/>
        </p:nvSpPr>
        <p:spPr>
          <a:xfrm>
            <a:off x="2218788" y="1228621"/>
            <a:ext cx="920678" cy="346241"/>
          </a:xfrm>
          <a:prstGeom prst="rect">
            <a:avLst/>
          </a:prstGeom>
          <a:noFill/>
        </p:spPr>
        <p:txBody>
          <a:bodyPr wrap="none" lIns="68569" tIns="34286" rIns="68569" bIns="34286" rtlCol="0">
            <a:spAutoFit/>
          </a:bodyPr>
          <a:lstStyle/>
          <a:p>
            <a:r>
              <a:rPr lang="en-CA" sz="1800" b="1" i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Sources</a:t>
            </a:r>
            <a:r>
              <a:rPr lang="en-CA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EEA16-1DC3-55F9-3A38-A290628EB69C}"/>
              </a:ext>
            </a:extLst>
          </p:cNvPr>
          <p:cNvSpPr/>
          <p:nvPr/>
        </p:nvSpPr>
        <p:spPr>
          <a:xfrm>
            <a:off x="2284035" y="1811121"/>
            <a:ext cx="790184" cy="474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B7EC7FE-1BF6-270F-12BC-6F3512513ECC}"/>
              </a:ext>
            </a:extLst>
          </p:cNvPr>
          <p:cNvSpPr/>
          <p:nvPr/>
        </p:nvSpPr>
        <p:spPr>
          <a:xfrm>
            <a:off x="2252195" y="3568528"/>
            <a:ext cx="790184" cy="5259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37" name="Isosceles Triangle 5">
            <a:extLst>
              <a:ext uri="{FF2B5EF4-FFF2-40B4-BE49-F238E27FC236}">
                <a16:creationId xmlns:a16="http://schemas.microsoft.com/office/drawing/2014/main" id="{79F4738C-8D7B-DA10-C315-A69CE0A6EC87}"/>
              </a:ext>
            </a:extLst>
          </p:cNvPr>
          <p:cNvSpPr/>
          <p:nvPr/>
        </p:nvSpPr>
        <p:spPr>
          <a:xfrm>
            <a:off x="2252195" y="2592862"/>
            <a:ext cx="790184" cy="58364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5BCD5F52-1CAE-5DBE-E965-9B93C402C544}"/>
              </a:ext>
            </a:extLst>
          </p:cNvPr>
          <p:cNvSpPr/>
          <p:nvPr/>
        </p:nvSpPr>
        <p:spPr>
          <a:xfrm>
            <a:off x="2218788" y="4435348"/>
            <a:ext cx="790184" cy="525912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1DBB4C1-EC8A-FF67-E109-C7C50D5348AD}"/>
              </a:ext>
            </a:extLst>
          </p:cNvPr>
          <p:cNvSpPr/>
          <p:nvPr/>
        </p:nvSpPr>
        <p:spPr>
          <a:xfrm>
            <a:off x="3493029" y="3080711"/>
            <a:ext cx="6097019" cy="487817"/>
          </a:xfrm>
          <a:custGeom>
            <a:avLst/>
            <a:gdLst>
              <a:gd name="connsiteX0" fmla="*/ 0 w 4079754"/>
              <a:gd name="connsiteY0" fmla="*/ 644708 h 2456295"/>
              <a:gd name="connsiteX1" fmla="*/ 1025611 w 4079754"/>
              <a:gd name="connsiteY1" fmla="*/ 1670319 h 2456295"/>
              <a:gd name="connsiteX2" fmla="*/ 1729946 w 4079754"/>
              <a:gd name="connsiteY2" fmla="*/ 1237832 h 2456295"/>
              <a:gd name="connsiteX3" fmla="*/ 2323070 w 4079754"/>
              <a:gd name="connsiteY3" fmla="*/ 1892741 h 2456295"/>
              <a:gd name="connsiteX4" fmla="*/ 2780270 w 4079754"/>
              <a:gd name="connsiteY4" fmla="*/ 2157 h 2456295"/>
              <a:gd name="connsiteX5" fmla="*/ 3138616 w 4079754"/>
              <a:gd name="connsiteY5" fmla="*/ 2325227 h 2456295"/>
              <a:gd name="connsiteX6" fmla="*/ 3991232 w 4079754"/>
              <a:gd name="connsiteY6" fmla="*/ 2164589 h 2456295"/>
              <a:gd name="connsiteX7" fmla="*/ 4053016 w 4079754"/>
              <a:gd name="connsiteY7" fmla="*/ 2164589 h 2456295"/>
              <a:gd name="connsiteX8" fmla="*/ 3991232 w 4079754"/>
              <a:gd name="connsiteY8" fmla="*/ 2189303 h 245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9754" h="2456295">
                <a:moveTo>
                  <a:pt x="0" y="644708"/>
                </a:moveTo>
                <a:cubicBezTo>
                  <a:pt x="368643" y="1108086"/>
                  <a:pt x="737287" y="1571465"/>
                  <a:pt x="1025611" y="1670319"/>
                </a:cubicBezTo>
                <a:cubicBezTo>
                  <a:pt x="1313935" y="1769173"/>
                  <a:pt x="1513703" y="1200762"/>
                  <a:pt x="1729946" y="1237832"/>
                </a:cubicBezTo>
                <a:cubicBezTo>
                  <a:pt x="1946189" y="1274902"/>
                  <a:pt x="2148016" y="2098687"/>
                  <a:pt x="2323070" y="1892741"/>
                </a:cubicBezTo>
                <a:cubicBezTo>
                  <a:pt x="2498124" y="1686795"/>
                  <a:pt x="2644346" y="-69924"/>
                  <a:pt x="2780270" y="2157"/>
                </a:cubicBezTo>
                <a:cubicBezTo>
                  <a:pt x="2916194" y="74238"/>
                  <a:pt x="2936789" y="1964822"/>
                  <a:pt x="3138616" y="2325227"/>
                </a:cubicBezTo>
                <a:cubicBezTo>
                  <a:pt x="3340443" y="2685632"/>
                  <a:pt x="3838832" y="2191362"/>
                  <a:pt x="3991232" y="2164589"/>
                </a:cubicBezTo>
                <a:cubicBezTo>
                  <a:pt x="4143632" y="2137816"/>
                  <a:pt x="4053016" y="2160470"/>
                  <a:pt x="4053016" y="2164589"/>
                </a:cubicBezTo>
                <a:cubicBezTo>
                  <a:pt x="4053016" y="2168708"/>
                  <a:pt x="4022124" y="2179005"/>
                  <a:pt x="3991232" y="2189303"/>
                </a:cubicBezTo>
              </a:path>
            </a:pathLst>
          </a:cu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9" tIns="34286" rIns="68569" bIns="34286" rtlCol="0" anchor="t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pic>
        <p:nvPicPr>
          <p:cNvPr id="40" name="Shape 92">
            <a:extLst>
              <a:ext uri="{FF2B5EF4-FFF2-40B4-BE49-F238E27FC236}">
                <a16:creationId xmlns:a16="http://schemas.microsoft.com/office/drawing/2014/main" id="{8F2C0F07-F499-F37C-318B-4FC6881889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913" y="3115347"/>
            <a:ext cx="402109" cy="40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92">
            <a:extLst>
              <a:ext uri="{FF2B5EF4-FFF2-40B4-BE49-F238E27FC236}">
                <a16:creationId xmlns:a16="http://schemas.microsoft.com/office/drawing/2014/main" id="{35BAF6B6-BAFB-2805-9285-98A1DC6573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532" y="3227945"/>
            <a:ext cx="402109" cy="40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92">
            <a:extLst>
              <a:ext uri="{FF2B5EF4-FFF2-40B4-BE49-F238E27FC236}">
                <a16:creationId xmlns:a16="http://schemas.microsoft.com/office/drawing/2014/main" id="{CEDE41FE-FCC6-35E3-1472-9AC3D8DAE6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7006" y="3133120"/>
            <a:ext cx="402109" cy="40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92">
            <a:extLst>
              <a:ext uri="{FF2B5EF4-FFF2-40B4-BE49-F238E27FC236}">
                <a16:creationId xmlns:a16="http://schemas.microsoft.com/office/drawing/2014/main" id="{6D02142D-5760-4E4F-3930-0D86C23E5D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304" y="3398237"/>
            <a:ext cx="402109" cy="40211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0067F9-770C-1B4E-AEFE-9FF0F64C5952}"/>
              </a:ext>
            </a:extLst>
          </p:cNvPr>
          <p:cNvSpPr/>
          <p:nvPr/>
        </p:nvSpPr>
        <p:spPr>
          <a:xfrm>
            <a:off x="9121820" y="1614502"/>
            <a:ext cx="2348822" cy="35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69" tIns="34286" rIns="68569" bIns="34286" rtlCol="0" anchor="ctr"/>
          <a:lstStyle/>
          <a:p>
            <a:pPr algn="ctr">
              <a:lnSpc>
                <a:spcPct val="150000"/>
              </a:lnSpc>
            </a:pPr>
            <a:endParaRPr lang="en-CA" sz="1575" dirty="0">
              <a:solidFill>
                <a:schemeClr val="tx1"/>
              </a:solidFill>
            </a:endParaRPr>
          </a:p>
        </p:txBody>
      </p:sp>
      <p:pic>
        <p:nvPicPr>
          <p:cNvPr id="47" name="Picture 2" descr="Sink Icon #354772 - Free Icons Library">
            <a:extLst>
              <a:ext uri="{FF2B5EF4-FFF2-40B4-BE49-F238E27FC236}">
                <a16:creationId xmlns:a16="http://schemas.microsoft.com/office/drawing/2014/main" id="{4CD68883-BAD5-0997-7A24-3BB58833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21212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466" y="1703675"/>
            <a:ext cx="909658" cy="9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Sink Icon #354772 - Free Icons Library">
            <a:extLst>
              <a:ext uri="{FF2B5EF4-FFF2-40B4-BE49-F238E27FC236}">
                <a16:creationId xmlns:a16="http://schemas.microsoft.com/office/drawing/2014/main" id="{17207907-126A-60B9-6A96-D6891816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21212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466" y="2805679"/>
            <a:ext cx="909658" cy="9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Sink Icon #354772 - Free Icons Library">
            <a:extLst>
              <a:ext uri="{FF2B5EF4-FFF2-40B4-BE49-F238E27FC236}">
                <a16:creationId xmlns:a16="http://schemas.microsoft.com/office/drawing/2014/main" id="{10AF90EC-BE5F-3E59-B535-4B36FC59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21212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466" y="3958648"/>
            <a:ext cx="909658" cy="9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B9664B4-0A9C-002F-5E4A-AA5C91730934}"/>
              </a:ext>
            </a:extLst>
          </p:cNvPr>
          <p:cNvSpPr txBox="1"/>
          <p:nvPr/>
        </p:nvSpPr>
        <p:spPr>
          <a:xfrm>
            <a:off x="9957048" y="1219406"/>
            <a:ext cx="678369" cy="346241"/>
          </a:xfrm>
          <a:prstGeom prst="rect">
            <a:avLst/>
          </a:prstGeom>
          <a:noFill/>
        </p:spPr>
        <p:txBody>
          <a:bodyPr wrap="none" lIns="68569" tIns="34286" rIns="68569" bIns="34286" rtlCol="0">
            <a:spAutoFit/>
          </a:bodyPr>
          <a:lstStyle/>
          <a:p>
            <a:r>
              <a:rPr lang="en-CA" sz="1800" b="1" i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Sinks</a:t>
            </a:r>
            <a:r>
              <a:rPr lang="en-CA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3" name="Google Shape;400;p27">
            <a:extLst>
              <a:ext uri="{FF2B5EF4-FFF2-40B4-BE49-F238E27FC236}">
                <a16:creationId xmlns:a16="http://schemas.microsoft.com/office/drawing/2014/main" id="{07160CAB-C443-A731-AE2F-685B1FFF82B4}"/>
              </a:ext>
            </a:extLst>
          </p:cNvPr>
          <p:cNvSpPr txBox="1"/>
          <p:nvPr/>
        </p:nvSpPr>
        <p:spPr>
          <a:xfrm>
            <a:off x="1633332" y="3429000"/>
            <a:ext cx="2003010" cy="156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10" tIns="91410" rIns="91410" bIns="91410" anchor="t" anchorCtr="0">
            <a:spAutoFit/>
          </a:bodyPr>
          <a:lstStyle/>
          <a:p>
            <a:r>
              <a:rPr lang="en-CA" sz="1800" dirty="0">
                <a:latin typeface="+mn-lt"/>
                <a:ea typeface="Lato" panose="020F0502020204030203" pitchFamily="34" charset="0"/>
                <a:cs typeface="Lato" panose="020F0502020204030203" pitchFamily="34" charset="0"/>
                <a:sym typeface="Consolas"/>
              </a:rPr>
              <a:t>User input, e.g.,</a:t>
            </a:r>
          </a:p>
          <a:p>
            <a:endParaRPr lang="en-CA" sz="1800" dirty="0">
              <a:latin typeface="+mn-lt"/>
              <a:ea typeface="Consolas"/>
              <a:cs typeface="Arial" panose="020B0604020202020204" pitchFamily="34" charset="0"/>
              <a:sym typeface="Consolas"/>
            </a:endParaRPr>
          </a:p>
          <a:p>
            <a:r>
              <a:rPr lang="en-CA" sz="1800" dirty="0" err="1">
                <a:solidFill>
                  <a:srgbClr val="267F99"/>
                </a:solidFill>
                <a:latin typeface="+mn-lt"/>
                <a:sym typeface="Consolas"/>
              </a:rPr>
              <a:t>User.setPassword</a:t>
            </a:r>
            <a:endParaRPr lang="en-CA" sz="1800" dirty="0">
              <a:solidFill>
                <a:srgbClr val="267F99"/>
              </a:solidFill>
              <a:latin typeface="+mn-lt"/>
              <a:sym typeface="Consolas"/>
            </a:endParaRPr>
          </a:p>
          <a:p>
            <a:r>
              <a:rPr lang="en-CA" sz="1800" dirty="0">
                <a:solidFill>
                  <a:srgbClr val="267F99"/>
                </a:solidFill>
                <a:latin typeface="+mn-lt"/>
                <a:sym typeface="Consolas"/>
              </a:rPr>
              <a:t>(</a:t>
            </a:r>
            <a:r>
              <a:rPr lang="en-CA" sz="1800" b="1" dirty="0">
                <a:solidFill>
                  <a:srgbClr val="267F99"/>
                </a:solidFill>
                <a:latin typeface="+mn-lt"/>
                <a:sym typeface="Consolas"/>
              </a:rPr>
              <a:t>password</a:t>
            </a:r>
            <a:r>
              <a:rPr lang="en-CA" sz="1800" dirty="0">
                <a:solidFill>
                  <a:srgbClr val="267F99"/>
                </a:solidFill>
                <a:latin typeface="+mn-lt"/>
                <a:sym typeface="Consolas"/>
              </a:rPr>
              <a:t>)</a:t>
            </a:r>
          </a:p>
          <a:p>
            <a:endParaRPr lang="en-CA" sz="1800" dirty="0">
              <a:solidFill>
                <a:srgbClr val="267F99"/>
              </a:solidFill>
              <a:latin typeface="Consolas"/>
              <a:sym typeface="Consolas"/>
            </a:endParaRPr>
          </a:p>
        </p:txBody>
      </p:sp>
      <p:sp>
        <p:nvSpPr>
          <p:cNvPr id="4" name="Google Shape;400;p27">
            <a:extLst>
              <a:ext uri="{FF2B5EF4-FFF2-40B4-BE49-F238E27FC236}">
                <a16:creationId xmlns:a16="http://schemas.microsoft.com/office/drawing/2014/main" id="{1047CE69-9853-A966-FFF7-DA5B006E2FF2}"/>
              </a:ext>
            </a:extLst>
          </p:cNvPr>
          <p:cNvSpPr txBox="1"/>
          <p:nvPr/>
        </p:nvSpPr>
        <p:spPr>
          <a:xfrm>
            <a:off x="9415262" y="3447836"/>
            <a:ext cx="1761937" cy="156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10" tIns="91410" rIns="91410" bIns="91410" anchor="t" anchorCtr="0">
            <a:spAutoFit/>
          </a:bodyPr>
          <a:lstStyle/>
          <a:p>
            <a:r>
              <a:rPr lang="en-CA" sz="1800" dirty="0">
                <a:latin typeface="+mn-lt"/>
                <a:ea typeface="Lato" panose="020F0502020204030203" pitchFamily="34" charset="0"/>
                <a:cs typeface="Lato" panose="020F0502020204030203" pitchFamily="34" charset="0"/>
                <a:sym typeface="Consolas"/>
              </a:rPr>
              <a:t>Logger output:</a:t>
            </a:r>
          </a:p>
          <a:p>
            <a:endParaRPr lang="en-CA" sz="1800" dirty="0">
              <a:solidFill>
                <a:srgbClr val="267F99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  <a:sym typeface="Consolas"/>
            </a:endParaRPr>
          </a:p>
          <a:p>
            <a:r>
              <a:rPr lang="en-CA" sz="1800" dirty="0" err="1">
                <a:solidFill>
                  <a:srgbClr val="267F99"/>
                </a:solidFill>
                <a:latin typeface="+mn-lt"/>
                <a:ea typeface="Consolas"/>
                <a:cs typeface="Consolas"/>
                <a:sym typeface="Consolas"/>
              </a:rPr>
              <a:t>Log.info</a:t>
            </a:r>
            <a:endParaRPr lang="en-CA" sz="1800" dirty="0">
              <a:solidFill>
                <a:srgbClr val="267F99"/>
              </a:solidFill>
              <a:latin typeface="+mn-lt"/>
              <a:ea typeface="Consolas"/>
              <a:cs typeface="Consolas"/>
              <a:sym typeface="Consolas"/>
            </a:endParaRPr>
          </a:p>
          <a:p>
            <a:r>
              <a:rPr lang="en-CA" sz="1800" dirty="0">
                <a:solidFill>
                  <a:srgbClr val="267F99"/>
                </a:solidFill>
                <a:latin typeface="+mn-lt"/>
                <a:ea typeface="Consolas"/>
                <a:cs typeface="Consolas"/>
                <a:sym typeface="Consolas"/>
              </a:rPr>
              <a:t>(</a:t>
            </a:r>
            <a:r>
              <a:rPr lang="en-CA" sz="1800" b="1" dirty="0">
                <a:solidFill>
                  <a:srgbClr val="267F99"/>
                </a:solidFill>
                <a:latin typeface="+mn-lt"/>
                <a:ea typeface="Consolas"/>
                <a:cs typeface="Consolas"/>
                <a:sym typeface="Consolas"/>
              </a:rPr>
              <a:t>password</a:t>
            </a:r>
            <a:r>
              <a:rPr lang="en-CA" sz="1800" dirty="0">
                <a:solidFill>
                  <a:srgbClr val="267F99"/>
                </a:solidFill>
                <a:latin typeface="+mn-lt"/>
                <a:ea typeface="Consolas"/>
                <a:cs typeface="Consolas"/>
                <a:sym typeface="Consolas"/>
              </a:rPr>
              <a:t>)</a:t>
            </a:r>
          </a:p>
          <a:p>
            <a:endParaRPr lang="en-CA" sz="1800" dirty="0">
              <a:solidFill>
                <a:srgbClr val="267F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7E453-FB06-AD8E-923A-34DA3B13BBEC}"/>
              </a:ext>
            </a:extLst>
          </p:cNvPr>
          <p:cNvSpPr txBox="1"/>
          <p:nvPr/>
        </p:nvSpPr>
        <p:spPr>
          <a:xfrm>
            <a:off x="5535873" y="3832526"/>
            <a:ext cx="2278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Leakage path found</a:t>
            </a:r>
          </a:p>
        </p:txBody>
      </p:sp>
      <p:sp>
        <p:nvSpPr>
          <p:cNvPr id="8" name="Google Shape;1303;p51">
            <a:extLst>
              <a:ext uri="{FF2B5EF4-FFF2-40B4-BE49-F238E27FC236}">
                <a16:creationId xmlns:a16="http://schemas.microsoft.com/office/drawing/2014/main" id="{9FA861AD-C100-A1A2-123E-0181E7350160}"/>
              </a:ext>
            </a:extLst>
          </p:cNvPr>
          <p:cNvSpPr txBox="1"/>
          <p:nvPr/>
        </p:nvSpPr>
        <p:spPr>
          <a:xfrm>
            <a:off x="2141050" y="5483853"/>
            <a:ext cx="8307300" cy="8078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91410" rIns="91410" bIns="91410" anchor="t" anchorCtr="0">
            <a:spAutoFit/>
          </a:bodyPr>
          <a:lstStyle/>
          <a:p>
            <a:pPr algn="ctr"/>
            <a:r>
              <a:rPr lang="en-CA" sz="2025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 potential vulnerability!</a:t>
            </a:r>
            <a:endParaRPr sz="2025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CA" sz="2025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input in </a:t>
            </a:r>
            <a:r>
              <a:rPr lang="en-CA" sz="2025" b="1" dirty="0" err="1">
                <a:solidFill>
                  <a:srgbClr val="C00000"/>
                </a:solidFill>
                <a:latin typeface="Consolas"/>
                <a:ea typeface="Lato" panose="020F0502020204030203" pitchFamily="34" charset="0"/>
                <a:cs typeface="Consolas"/>
                <a:sym typeface="Consolas"/>
              </a:rPr>
              <a:t>User.setPassword</a:t>
            </a:r>
            <a:r>
              <a:rPr lang="en-CA" sz="2025" b="1" dirty="0">
                <a:solidFill>
                  <a:srgbClr val="C00000"/>
                </a:solidFill>
                <a:latin typeface="Consolas"/>
                <a:ea typeface="Lato" panose="020F0502020204030203" pitchFamily="34" charset="0"/>
                <a:cs typeface="Consolas"/>
                <a:sym typeface="Consolas"/>
              </a:rPr>
              <a:t>(password) </a:t>
            </a:r>
            <a:r>
              <a:rPr lang="en-CA" sz="2025" b="1" dirty="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→ </a:t>
            </a:r>
            <a:r>
              <a:rPr lang="en-CA" sz="2025" b="1" dirty="0" err="1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Log.info</a:t>
            </a:r>
            <a:r>
              <a:rPr lang="en-CA" sz="2025" b="1" dirty="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(password)</a:t>
            </a:r>
            <a:endParaRPr sz="2025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Frameworks for building Microservices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16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03327F2-D874-887E-214C-41B365D86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06" y="1971983"/>
            <a:ext cx="2724593" cy="1254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5CD13-84AB-8A7C-B15F-BFD05784B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198" y="1485738"/>
            <a:ext cx="3338843" cy="2225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8C361D-4F0E-5235-90A8-7109917FE1BC}"/>
              </a:ext>
            </a:extLst>
          </p:cNvPr>
          <p:cNvSpPr txBox="1"/>
          <p:nvPr/>
        </p:nvSpPr>
        <p:spPr>
          <a:xfrm>
            <a:off x="1484897" y="3154724"/>
            <a:ext cx="514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26.9k repositories: “Spring Microservice”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561DE-DAB2-55F2-3937-B591DB54D8D3}"/>
              </a:ext>
            </a:extLst>
          </p:cNvPr>
          <p:cNvSpPr txBox="1"/>
          <p:nvPr/>
        </p:nvSpPr>
        <p:spPr>
          <a:xfrm>
            <a:off x="6633154" y="3154724"/>
            <a:ext cx="514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129 repositories : “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Dropwizard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Microservice”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7D477F-265C-06D2-86F0-1D364884E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198" y="3711633"/>
            <a:ext cx="3807163" cy="1353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5B9E9A-DB95-6465-A7E7-E6CC756B9CC8}"/>
              </a:ext>
            </a:extLst>
          </p:cNvPr>
          <p:cNvSpPr txBox="1"/>
          <p:nvPr/>
        </p:nvSpPr>
        <p:spPr>
          <a:xfrm>
            <a:off x="1484897" y="5021731"/>
            <a:ext cx="514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238 repositories : “Micronaut Microservice”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901E35-E5FA-7374-963F-83012E6FB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6106" y="4179326"/>
            <a:ext cx="3645454" cy="5577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322881-9A04-C537-0693-0F2583C4C2DB}"/>
              </a:ext>
            </a:extLst>
          </p:cNvPr>
          <p:cNvSpPr txBox="1"/>
          <p:nvPr/>
        </p:nvSpPr>
        <p:spPr>
          <a:xfrm>
            <a:off x="6617486" y="5021731"/>
            <a:ext cx="514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387 repositories: “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Quarkus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Microservice”</a:t>
            </a:r>
          </a:p>
        </p:txBody>
      </p:sp>
    </p:spTree>
    <p:extLst>
      <p:ext uri="{BB962C8B-B14F-4D97-AF65-F5344CB8AC3E}">
        <p14:creationId xmlns:p14="http://schemas.microsoft.com/office/powerpoint/2010/main" val="3084098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17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954DC028-3E99-BA4B-3AD6-2065260C18DD}"/>
              </a:ext>
            </a:extLst>
          </p:cNvPr>
          <p:cNvSpPr txBox="1">
            <a:spLocks/>
          </p:cNvSpPr>
          <p:nvPr/>
        </p:nvSpPr>
        <p:spPr>
          <a:xfrm>
            <a:off x="301611" y="247138"/>
            <a:ext cx="113608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457189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1" kern="1200">
                <a:solidFill>
                  <a:srgbClr val="000090"/>
                </a:solidFill>
                <a:latin typeface="+mj-lt"/>
                <a:ea typeface="+mj-ea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auto"/>
            <a:r>
              <a:rPr lang="en-CA">
                <a:solidFill>
                  <a:schemeClr val="tx2"/>
                </a:solidFill>
              </a:rPr>
              <a:t>Spring</a:t>
            </a:r>
            <a:r>
              <a:rPr lang="en-CA"/>
              <a:t> </a:t>
            </a:r>
            <a:br>
              <a:rPr lang="en-CA"/>
            </a:br>
            <a:endParaRPr lang="en-CA" dirty="0"/>
          </a:p>
        </p:txBody>
      </p:sp>
      <p:sp>
        <p:nvSpPr>
          <p:cNvPr id="10" name="Google Shape;60;p14">
            <a:extLst>
              <a:ext uri="{FF2B5EF4-FFF2-40B4-BE49-F238E27FC236}">
                <a16:creationId xmlns:a16="http://schemas.microsoft.com/office/drawing/2014/main" id="{E0EAFB20-F187-29F1-905B-DFFF94DDAA6E}"/>
              </a:ext>
            </a:extLst>
          </p:cNvPr>
          <p:cNvSpPr txBox="1">
            <a:spLocks/>
          </p:cNvSpPr>
          <p:nvPr/>
        </p:nvSpPr>
        <p:spPr>
          <a:xfrm>
            <a:off x="831200" y="1186778"/>
            <a:ext cx="11360800" cy="47690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457189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Spring’s capabilities enable developers to build microservices more easily</a:t>
            </a:r>
            <a:r>
              <a:rPr lang="en-CA" i="0" dirty="0"/>
              <a:t>, and is therefore the most popular framework</a:t>
            </a:r>
            <a:endParaRPr lang="en-US" i="0" dirty="0"/>
          </a:p>
          <a:p>
            <a:pPr lvl="1" fontAlgn="auto"/>
            <a:r>
              <a:rPr lang="en-US" i="0" dirty="0"/>
              <a:t>Lightweight and modular framework suitable for developing and deploying microservices</a:t>
            </a:r>
          </a:p>
          <a:p>
            <a:pPr lvl="1" fontAlgn="auto"/>
            <a:r>
              <a:rPr lang="en-US" i="0" dirty="0"/>
              <a:t>Extensive support for building RESTful APIs (inter-service communication)</a:t>
            </a:r>
          </a:p>
          <a:p>
            <a:pPr lvl="1" fontAlgn="auto"/>
            <a:r>
              <a:rPr lang="en-US" i="0" dirty="0"/>
              <a:t>Integration with other technologies (Apache Kafka, MySQL, AWS, etc.)</a:t>
            </a:r>
          </a:p>
          <a:p>
            <a:pPr lvl="1" fontAlgn="auto"/>
            <a:r>
              <a:rPr lang="en-US" i="0" dirty="0"/>
              <a:t>Usage of technologies to make it easier to write clean and maintainable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9A60AF-35B6-A134-0A6B-09760D61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17" y="3772765"/>
            <a:ext cx="4113452" cy="27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7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412F-776A-BD6C-98CE-BFEBD98C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itle 49">
            <a:extLst>
              <a:ext uri="{FF2B5EF4-FFF2-40B4-BE49-F238E27FC236}">
                <a16:creationId xmlns:a16="http://schemas.microsoft.com/office/drawing/2014/main" id="{5E7A4DBC-5362-33C9-5B9F-91A838DF41C6}"/>
              </a:ext>
            </a:extLst>
          </p:cNvPr>
          <p:cNvSpPr txBox="1">
            <a:spLocks/>
          </p:cNvSpPr>
          <p:nvPr/>
        </p:nvSpPr>
        <p:spPr>
          <a:xfrm>
            <a:off x="301611" y="247138"/>
            <a:ext cx="11360800" cy="7635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Dependency Injection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89A15-3683-CD97-6322-5824795640FA}"/>
              </a:ext>
            </a:extLst>
          </p:cNvPr>
          <p:cNvSpPr txBox="1"/>
          <p:nvPr/>
        </p:nvSpPr>
        <p:spPr>
          <a:xfrm>
            <a:off x="540061" y="1292093"/>
            <a:ext cx="46994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Improves the reusability of code through </a:t>
            </a:r>
            <a:r>
              <a:rPr lang="en-US" sz="2000" b="1" i="0" dirty="0">
                <a:solidFill>
                  <a:schemeClr val="tx1"/>
                </a:solidFill>
                <a:latin typeface="+mn-lt"/>
              </a:rPr>
              <a:t>decoupling 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(reducing interdependence between components)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An object’s instance variables are injected by </a:t>
            </a:r>
            <a:r>
              <a:rPr lang="en-US" sz="2000" b="1" i="0" dirty="0">
                <a:solidFill>
                  <a:schemeClr val="tx1"/>
                </a:solidFill>
                <a:latin typeface="+mn-lt"/>
              </a:rPr>
              <a:t>dependency injectors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at runtime rather than created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Frameworks like Spring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Users through constructors and setter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045266-E487-DC49-FD21-F3E8149A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706" y="2103998"/>
            <a:ext cx="6208986" cy="2639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07D25-4BBB-C57E-FC0B-C5F737295D5C}"/>
              </a:ext>
            </a:extLst>
          </p:cNvPr>
          <p:cNvSpPr txBox="1"/>
          <p:nvPr/>
        </p:nvSpPr>
        <p:spPr>
          <a:xfrm>
            <a:off x="540061" y="4743647"/>
            <a:ext cx="46994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Problematic for </a:t>
            </a:r>
            <a:r>
              <a:rPr lang="en-US" sz="2000" b="1" i="0" dirty="0">
                <a:solidFill>
                  <a:schemeClr val="tx1"/>
                </a:solidFill>
                <a:latin typeface="+mn-lt"/>
              </a:rPr>
              <a:t>static analysis</a:t>
            </a:r>
            <a:r>
              <a:rPr lang="zh-CN" altLang="en-US" sz="20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i="0" dirty="0">
                <a:solidFill>
                  <a:schemeClr val="tx1"/>
                </a:solidFill>
                <a:latin typeface="+mn-lt"/>
              </a:rPr>
              <a:t>because we will not be able to determine certain instance variables until runtime</a:t>
            </a:r>
            <a:endParaRPr lang="en-US" sz="20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2947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412F-776A-BD6C-98CE-BFEBD98C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itle 49">
            <a:extLst>
              <a:ext uri="{FF2B5EF4-FFF2-40B4-BE49-F238E27FC236}">
                <a16:creationId xmlns:a16="http://schemas.microsoft.com/office/drawing/2014/main" id="{5E7A4DBC-5362-33C9-5B9F-91A838DF41C6}"/>
              </a:ext>
            </a:extLst>
          </p:cNvPr>
          <p:cNvSpPr txBox="1">
            <a:spLocks/>
          </p:cNvSpPr>
          <p:nvPr/>
        </p:nvSpPr>
        <p:spPr>
          <a:xfrm>
            <a:off x="301611" y="247138"/>
            <a:ext cx="11360800" cy="7635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Dependency Injection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E274-1528-CFE4-57E0-FFD13AD95CAE}"/>
              </a:ext>
            </a:extLst>
          </p:cNvPr>
          <p:cNvSpPr txBox="1"/>
          <p:nvPr/>
        </p:nvSpPr>
        <p:spPr>
          <a:xfrm>
            <a:off x="636607" y="1678330"/>
            <a:ext cx="541686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One() {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Two x;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inject through constructor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One(Two dep) {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dep;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inject through setter method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2000" b="1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setTwo</a:t>
            </a:r>
            <a:r>
              <a:rPr lang="en-US" sz="2000" b="1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(Two dep) {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dep;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CB583190-02D3-59AB-A65E-D477F37F99CA}"/>
              </a:ext>
            </a:extLst>
          </p:cNvPr>
          <p:cNvSpPr/>
          <p:nvPr/>
        </p:nvSpPr>
        <p:spPr>
          <a:xfrm>
            <a:off x="6223320" y="1941090"/>
            <a:ext cx="3588148" cy="369332"/>
          </a:xfrm>
          <a:prstGeom prst="borderCallout1">
            <a:avLst>
              <a:gd name="adj1" fmla="val 48941"/>
              <a:gd name="adj2" fmla="val -2495"/>
              <a:gd name="adj3" fmla="val 83760"/>
              <a:gd name="adj4" fmla="val -1089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800" i="0" noProof="1">
                <a:solidFill>
                  <a:srgbClr val="000000"/>
                </a:solidFill>
                <a:cs typeface="Calibri" panose="020F0502020204030204" pitchFamily="34" charset="0"/>
              </a:rPr>
              <a:t>x is an instance variable of type Two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9D3D5316-81E1-3097-1C22-B8B93D070CF8}"/>
              </a:ext>
            </a:extLst>
          </p:cNvPr>
          <p:cNvSpPr/>
          <p:nvPr/>
        </p:nvSpPr>
        <p:spPr>
          <a:xfrm>
            <a:off x="6223320" y="2537520"/>
            <a:ext cx="3588147" cy="923330"/>
          </a:xfrm>
          <a:prstGeom prst="borderCallout1">
            <a:avLst>
              <a:gd name="adj1" fmla="val 47582"/>
              <a:gd name="adj2" fmla="val -5107"/>
              <a:gd name="adj3" fmla="val 61417"/>
              <a:gd name="adj4" fmla="val -663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800" i="0" noProof="1">
                <a:solidFill>
                  <a:srgbClr val="000000"/>
                </a:solidFill>
                <a:cs typeface="Calibri" panose="020F0502020204030204" pitchFamily="34" charset="0"/>
              </a:rPr>
              <a:t>We can pass a Two variable dep into the constructor, thereby injecting the dependency into class One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4F9A0D20-20DD-7450-6EC0-902A6994240F}"/>
              </a:ext>
            </a:extLst>
          </p:cNvPr>
          <p:cNvSpPr/>
          <p:nvPr/>
        </p:nvSpPr>
        <p:spPr>
          <a:xfrm>
            <a:off x="6223319" y="4300224"/>
            <a:ext cx="3588147" cy="923330"/>
          </a:xfrm>
          <a:prstGeom prst="borderCallout1">
            <a:avLst>
              <a:gd name="adj1" fmla="val 47582"/>
              <a:gd name="adj2" fmla="val -5107"/>
              <a:gd name="adj3" fmla="val 40106"/>
              <a:gd name="adj4" fmla="val -667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800" i="0" noProof="1">
                <a:solidFill>
                  <a:srgbClr val="000000"/>
                </a:solidFill>
                <a:cs typeface="Calibri" panose="020F0502020204030204" pitchFamily="34" charset="0"/>
              </a:rPr>
              <a:t>We can also pass a variable into the setter method to achieve the same result</a:t>
            </a:r>
          </a:p>
        </p:txBody>
      </p:sp>
    </p:spTree>
    <p:extLst>
      <p:ext uri="{BB962C8B-B14F-4D97-AF65-F5344CB8AC3E}">
        <p14:creationId xmlns:p14="http://schemas.microsoft.com/office/powerpoint/2010/main" val="367836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85A4-01C1-E879-4E46-2805026A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272138"/>
            <a:ext cx="11501120" cy="974847"/>
          </a:xfrm>
        </p:spPr>
        <p:txBody>
          <a:bodyPr/>
          <a:lstStyle/>
          <a:p>
            <a:r>
              <a:rPr lang="en-US" dirty="0"/>
              <a:t>Paper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CF10-A6EC-8FB8-97F1-B9D94B6E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E6D5B-77BA-F232-F59B-5DC06D03058A}"/>
              </a:ext>
            </a:extLst>
          </p:cNvPr>
          <p:cNvSpPr txBox="1"/>
          <p:nvPr/>
        </p:nvSpPr>
        <p:spPr>
          <a:xfrm>
            <a:off x="409925" y="1430134"/>
            <a:ext cx="11501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latin typeface="+mn-lt"/>
              </a:rPr>
              <a:t>Current Progress: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Successfully built and configured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FlowDroid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to take in a .jar 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Successfully built, but still need to work on configuring Jasmine to take in .jars and store output in a specified directory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Successfully built and configured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InterSoot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to take in original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PiggyMetrics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.jar files, need to debug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InterSoot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for taking in modified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PiggyMetrics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and other .jar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Found 2 real-world cases of injection vulnerabilities for Java Spring microservices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Injected 2 data leakage vulnerabilities into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PiggyMetrics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3448376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412F-776A-BD6C-98CE-BFEBD98C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itle 49">
            <a:extLst>
              <a:ext uri="{FF2B5EF4-FFF2-40B4-BE49-F238E27FC236}">
                <a16:creationId xmlns:a16="http://schemas.microsoft.com/office/drawing/2014/main" id="{5E7A4DBC-5362-33C9-5B9F-91A838DF41C6}"/>
              </a:ext>
            </a:extLst>
          </p:cNvPr>
          <p:cNvSpPr txBox="1">
            <a:spLocks/>
          </p:cNvSpPr>
          <p:nvPr/>
        </p:nvSpPr>
        <p:spPr>
          <a:xfrm>
            <a:off x="301611" y="247138"/>
            <a:ext cx="11360800" cy="7635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Aspect-Oriented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89A15-3683-CD97-6322-5824795640FA}"/>
              </a:ext>
            </a:extLst>
          </p:cNvPr>
          <p:cNvSpPr txBox="1"/>
          <p:nvPr/>
        </p:nvSpPr>
        <p:spPr>
          <a:xfrm>
            <a:off x="540061" y="1292093"/>
            <a:ext cx="44799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Separates non-core functionality (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eg.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logging, authentication) from the application's core functionalities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latin typeface="+mn-lt"/>
              </a:rPr>
              <a:t>Advices: 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code snippets ran at a specific point in the code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latin typeface="+mn-lt"/>
              </a:rPr>
              <a:t>Aspects: 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reusable pieces of code containing several advices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AOP allows aspects to be applied to multiple methods in the application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F8485-CFE9-7F1C-C5B6-D021B5CD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75" y="2023613"/>
            <a:ext cx="6196736" cy="3179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7C0B1-46D6-CA8D-90BC-009D8FD427A9}"/>
              </a:ext>
            </a:extLst>
          </p:cNvPr>
          <p:cNvSpPr txBox="1"/>
          <p:nvPr/>
        </p:nvSpPr>
        <p:spPr>
          <a:xfrm>
            <a:off x="540061" y="5284426"/>
            <a:ext cx="4479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Problematic for </a:t>
            </a:r>
            <a:r>
              <a:rPr lang="en-US" sz="2000" b="1" i="0" dirty="0">
                <a:solidFill>
                  <a:schemeClr val="tx1"/>
                </a:solidFill>
                <a:latin typeface="+mn-lt"/>
              </a:rPr>
              <a:t>static analysis</a:t>
            </a:r>
            <a:r>
              <a:rPr lang="zh-CN" altLang="en-US" sz="20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i="0" dirty="0">
                <a:solidFill>
                  <a:schemeClr val="tx1"/>
                </a:solidFill>
                <a:latin typeface="+mn-lt"/>
              </a:rPr>
              <a:t>because we will not be able to determine certain aspect behaviors until runtime</a:t>
            </a:r>
            <a:endParaRPr lang="en-US" sz="20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2169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412F-776A-BD6C-98CE-BFEBD98C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itle 49">
            <a:extLst>
              <a:ext uri="{FF2B5EF4-FFF2-40B4-BE49-F238E27FC236}">
                <a16:creationId xmlns:a16="http://schemas.microsoft.com/office/drawing/2014/main" id="{5E7A4DBC-5362-33C9-5B9F-91A838DF41C6}"/>
              </a:ext>
            </a:extLst>
          </p:cNvPr>
          <p:cNvSpPr txBox="1">
            <a:spLocks/>
          </p:cNvSpPr>
          <p:nvPr/>
        </p:nvSpPr>
        <p:spPr>
          <a:xfrm>
            <a:off x="301611" y="247138"/>
            <a:ext cx="11360800" cy="7635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Aspect-Oriented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AE274-1528-CFE4-57E0-FFD13AD95CAE}"/>
              </a:ext>
            </a:extLst>
          </p:cNvPr>
          <p:cNvSpPr txBox="1"/>
          <p:nvPr/>
        </p:nvSpPr>
        <p:spPr>
          <a:xfrm>
            <a:off x="301610" y="1524912"/>
            <a:ext cx="116106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aspect </a:t>
            </a:r>
            <a:r>
              <a:rPr lang="en-US" sz="200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LoggingAspect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pointcut </a:t>
            </a:r>
            <a:r>
              <a:rPr lang="en-US" sz="200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loggableMethods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 execution (* </a:t>
            </a:r>
            <a:r>
              <a:rPr lang="en-US" sz="200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com.example.myapp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.*.*(..));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before()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loggableMethods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(“Method is about to be invoked…”);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after()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loggableMethods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i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(“Method invocation completed.”);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A0A7417F-D445-6E4D-598C-7862DDBD9053}"/>
              </a:ext>
            </a:extLst>
          </p:cNvPr>
          <p:cNvSpPr/>
          <p:nvPr/>
        </p:nvSpPr>
        <p:spPr>
          <a:xfrm>
            <a:off x="8074263" y="4537062"/>
            <a:ext cx="3588148" cy="1200329"/>
          </a:xfrm>
          <a:prstGeom prst="borderCallout1">
            <a:avLst>
              <a:gd name="adj1" fmla="val -14716"/>
              <a:gd name="adj2" fmla="val 75702"/>
              <a:gd name="adj3" fmla="val -187041"/>
              <a:gd name="adj4" fmla="val 634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800" i="0" noProof="1">
                <a:solidFill>
                  <a:srgbClr val="000000"/>
                </a:solidFill>
                <a:cs typeface="Calibri" panose="020F0502020204030204" pitchFamily="34" charset="0"/>
              </a:rPr>
              <a:t>This specifies that all methods in the package com.example.myapp and sub-packages will be subject to the aspects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94DE3458-E22B-D353-BC19-99747CDFAD5C}"/>
              </a:ext>
            </a:extLst>
          </p:cNvPr>
          <p:cNvSpPr/>
          <p:nvPr/>
        </p:nvSpPr>
        <p:spPr>
          <a:xfrm>
            <a:off x="1829785" y="5113973"/>
            <a:ext cx="3588148" cy="923330"/>
          </a:xfrm>
          <a:prstGeom prst="borderCallout1">
            <a:avLst>
              <a:gd name="adj1" fmla="val -14716"/>
              <a:gd name="adj2" fmla="val 18800"/>
              <a:gd name="adj3" fmla="val -307466"/>
              <a:gd name="adj4" fmla="val -14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800" i="0" noProof="1">
                <a:solidFill>
                  <a:srgbClr val="000000"/>
                </a:solidFill>
                <a:cs typeface="Calibri" panose="020F0502020204030204" pitchFamily="34" charset="0"/>
              </a:rPr>
              <a:t>The pointcut declaration defines </a:t>
            </a:r>
            <a:r>
              <a:rPr lang="en-US" sz="1800" b="1" i="0" noProof="1">
                <a:solidFill>
                  <a:srgbClr val="000000"/>
                </a:solidFill>
                <a:cs typeface="Calibri" panose="020F0502020204030204" pitchFamily="34" charset="0"/>
              </a:rPr>
              <a:t>join points</a:t>
            </a:r>
            <a:r>
              <a:rPr lang="en-US" sz="1800" i="0" noProof="1">
                <a:solidFill>
                  <a:srgbClr val="000000"/>
                </a:solidFill>
                <a:cs typeface="Calibri" panose="020F0502020204030204" pitchFamily="34" charset="0"/>
              </a:rPr>
              <a:t>, which are the methods where the aspect will be applied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6693A33B-BB09-1DCE-3DE8-132A93A2B20B}"/>
              </a:ext>
            </a:extLst>
          </p:cNvPr>
          <p:cNvSpPr/>
          <p:nvPr/>
        </p:nvSpPr>
        <p:spPr>
          <a:xfrm>
            <a:off x="1147370" y="5578555"/>
            <a:ext cx="3588148" cy="646331"/>
          </a:xfrm>
          <a:prstGeom prst="borderCallout1">
            <a:avLst>
              <a:gd name="adj1" fmla="val -16654"/>
              <a:gd name="adj2" fmla="val 50218"/>
              <a:gd name="adj3" fmla="val -424076"/>
              <a:gd name="adj4" fmla="val 188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800" i="0" noProof="1">
                <a:solidFill>
                  <a:srgbClr val="000000"/>
                </a:solidFill>
                <a:cs typeface="Calibri" panose="020F0502020204030204" pitchFamily="34" charset="0"/>
              </a:rPr>
              <a:t>The before() advice is executed before each relevant method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9E532856-A998-7F12-5D2A-8C56B2556467}"/>
              </a:ext>
            </a:extLst>
          </p:cNvPr>
          <p:cNvSpPr/>
          <p:nvPr/>
        </p:nvSpPr>
        <p:spPr>
          <a:xfrm>
            <a:off x="5558620" y="5578554"/>
            <a:ext cx="3588148" cy="646331"/>
          </a:xfrm>
          <a:prstGeom prst="borderCallout1">
            <a:avLst>
              <a:gd name="adj1" fmla="val -30220"/>
              <a:gd name="adj2" fmla="val 48124"/>
              <a:gd name="adj3" fmla="val -238026"/>
              <a:gd name="adj4" fmla="val -1131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800" i="0" noProof="1">
                <a:solidFill>
                  <a:srgbClr val="000000"/>
                </a:solidFill>
                <a:cs typeface="Calibri" panose="020F0502020204030204" pitchFamily="34" charset="0"/>
              </a:rPr>
              <a:t>The after() advice is executed after each relevant method</a:t>
            </a:r>
          </a:p>
        </p:txBody>
      </p:sp>
    </p:spTree>
    <p:extLst>
      <p:ext uri="{BB962C8B-B14F-4D97-AF65-F5344CB8AC3E}">
        <p14:creationId xmlns:p14="http://schemas.microsoft.com/office/powerpoint/2010/main" val="320485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Modelling for Java Spring Applications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22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pic>
        <p:nvPicPr>
          <p:cNvPr id="80" name="Picture 2" descr="JAR file format - Free interface icons">
            <a:extLst>
              <a:ext uri="{FF2B5EF4-FFF2-40B4-BE49-F238E27FC236}">
                <a16:creationId xmlns:a16="http://schemas.microsoft.com/office/drawing/2014/main" id="{8A61D483-7641-6E7F-2B91-C4411197A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4" y="1646240"/>
            <a:ext cx="780627" cy="78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147;p21">
            <a:extLst>
              <a:ext uri="{FF2B5EF4-FFF2-40B4-BE49-F238E27FC236}">
                <a16:creationId xmlns:a16="http://schemas.microsoft.com/office/drawing/2014/main" id="{C1E45623-C194-2D7E-6376-22EECD18DE29}"/>
              </a:ext>
            </a:extLst>
          </p:cNvPr>
          <p:cNvSpPr/>
          <p:nvPr/>
        </p:nvSpPr>
        <p:spPr>
          <a:xfrm>
            <a:off x="3199275" y="1753574"/>
            <a:ext cx="1146286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dirty="0">
                <a:solidFill>
                  <a:schemeClr val="tx1"/>
                </a:solidFill>
                <a:latin typeface="+mn-lt"/>
              </a:rPr>
              <a:t>Soot 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G</a:t>
            </a:r>
            <a:r>
              <a:rPr lang="en" sz="1600" i="0" dirty="0">
                <a:solidFill>
                  <a:schemeClr val="tx1"/>
                </a:solidFill>
                <a:latin typeface="+mn-lt"/>
              </a:rPr>
              <a:t>enerator 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B9CF38-E850-6874-523C-7D3255FEBCBB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2815061" y="2036554"/>
            <a:ext cx="384214" cy="337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Google Shape;174;p21">
            <a:extLst>
              <a:ext uri="{FF2B5EF4-FFF2-40B4-BE49-F238E27FC236}">
                <a16:creationId xmlns:a16="http://schemas.microsoft.com/office/drawing/2014/main" id="{07E72F5A-B9D5-EDFA-042D-F8612A472170}"/>
              </a:ext>
            </a:extLst>
          </p:cNvPr>
          <p:cNvSpPr/>
          <p:nvPr/>
        </p:nvSpPr>
        <p:spPr>
          <a:xfrm>
            <a:off x="4663140" y="1700710"/>
            <a:ext cx="953419" cy="683229"/>
          </a:xfrm>
          <a:prstGeom prst="flowChartMultidocument">
            <a:avLst/>
          </a:prstGeom>
          <a:ln w="12700"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(Jimple)</a:t>
            </a:r>
            <a:endParaRPr sz="12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D7D8D7-8A23-A93D-28AD-A0CE09429BD2}"/>
              </a:ext>
            </a:extLst>
          </p:cNvPr>
          <p:cNvCxnSpPr>
            <a:cxnSpLocks/>
            <a:stCxn id="81" idx="3"/>
            <a:endCxn id="83" idx="1"/>
          </p:cNvCxnSpPr>
          <p:nvPr/>
        </p:nvCxnSpPr>
        <p:spPr>
          <a:xfrm>
            <a:off x="4345561" y="2039924"/>
            <a:ext cx="317579" cy="240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Google Shape;147;p21">
            <a:extLst>
              <a:ext uri="{FF2B5EF4-FFF2-40B4-BE49-F238E27FC236}">
                <a16:creationId xmlns:a16="http://schemas.microsoft.com/office/drawing/2014/main" id="{EED33B97-97F2-5C44-8DFD-E5636CB5FA9F}"/>
              </a:ext>
            </a:extLst>
          </p:cNvPr>
          <p:cNvSpPr/>
          <p:nvPr/>
        </p:nvSpPr>
        <p:spPr>
          <a:xfrm>
            <a:off x="7726626" y="1765346"/>
            <a:ext cx="1013374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DI/AOP analysis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93D50AE-7FD4-7572-B205-2A31F7978870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023140" y="2051696"/>
            <a:ext cx="7034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FF34A3-2AE2-AE95-53EC-A459C20A55AB}"/>
              </a:ext>
            </a:extLst>
          </p:cNvPr>
          <p:cNvCxnSpPr>
            <a:cxnSpLocks/>
            <a:stCxn id="83" idx="3"/>
            <a:endCxn id="93" idx="2"/>
          </p:cNvCxnSpPr>
          <p:nvPr/>
        </p:nvCxnSpPr>
        <p:spPr>
          <a:xfrm flipV="1">
            <a:off x="5616559" y="2042157"/>
            <a:ext cx="393207" cy="16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FEAC49A-FA21-FD70-0C25-8AAE66E4F616}"/>
              </a:ext>
            </a:extLst>
          </p:cNvPr>
          <p:cNvGrpSpPr/>
          <p:nvPr/>
        </p:nvGrpSpPr>
        <p:grpSpPr>
          <a:xfrm>
            <a:off x="6009766" y="1432911"/>
            <a:ext cx="1013374" cy="1173385"/>
            <a:chOff x="3132660" y="3184943"/>
            <a:chExt cx="2025650" cy="1700541"/>
          </a:xfrm>
          <a:solidFill>
            <a:schemeClr val="bg2"/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D8A412-5FA6-719D-DE46-836CCBA4F72F}"/>
                </a:ext>
              </a:extLst>
            </p:cNvPr>
            <p:cNvSpPr/>
            <p:nvPr/>
          </p:nvSpPr>
          <p:spPr>
            <a:xfrm>
              <a:off x="3215210" y="3448054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7D4DF7A-A6D7-6794-31CF-27FF4518D323}"/>
                </a:ext>
              </a:extLst>
            </p:cNvPr>
            <p:cNvSpPr/>
            <p:nvPr/>
          </p:nvSpPr>
          <p:spPr>
            <a:xfrm>
              <a:off x="3843860" y="3692479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26D75FD-5273-7797-1142-D35948303EE3}"/>
                </a:ext>
              </a:extLst>
            </p:cNvPr>
            <p:cNvSpPr/>
            <p:nvPr/>
          </p:nvSpPr>
          <p:spPr>
            <a:xfrm>
              <a:off x="3132660" y="3917097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AB7C0B6-7095-2252-8EB6-1F0AD48E5859}"/>
                </a:ext>
              </a:extLst>
            </p:cNvPr>
            <p:cNvSpPr/>
            <p:nvPr/>
          </p:nvSpPr>
          <p:spPr>
            <a:xfrm>
              <a:off x="3843860" y="3184943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09E0AF3-FCA1-4174-20E9-0AD295118497}"/>
                </a:ext>
              </a:extLst>
            </p:cNvPr>
            <p:cNvSpPr/>
            <p:nvPr/>
          </p:nvSpPr>
          <p:spPr>
            <a:xfrm>
              <a:off x="4656660" y="3666728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511F63-730A-0762-37A3-6F1CE2EF1B1A}"/>
                </a:ext>
              </a:extLst>
            </p:cNvPr>
            <p:cNvSpPr/>
            <p:nvPr/>
          </p:nvSpPr>
          <p:spPr>
            <a:xfrm>
              <a:off x="3634310" y="4307894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F629DF-7083-49EB-F563-107AA847720C}"/>
                </a:ext>
              </a:extLst>
            </p:cNvPr>
            <p:cNvSpPr/>
            <p:nvPr/>
          </p:nvSpPr>
          <p:spPr>
            <a:xfrm>
              <a:off x="4548270" y="4145860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0376092-7768-8BFB-31C6-48CDBCA21AC0}"/>
                </a:ext>
              </a:extLst>
            </p:cNvPr>
            <p:cNvSpPr/>
            <p:nvPr/>
          </p:nvSpPr>
          <p:spPr>
            <a:xfrm>
              <a:off x="4300190" y="4583880"/>
              <a:ext cx="501650" cy="301604"/>
            </a:xfrm>
            <a:prstGeom prst="ellipse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CA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22F2C83-B60E-2E36-9D45-FA01CF808505}"/>
                </a:ext>
              </a:extLst>
            </p:cNvPr>
            <p:cNvCxnSpPr>
              <a:stCxn id="94" idx="5"/>
              <a:endCxn id="95" idx="1"/>
            </p:cNvCxnSpPr>
            <p:nvPr/>
          </p:nvCxnSpPr>
          <p:spPr>
            <a:xfrm>
              <a:off x="4272045" y="3442378"/>
              <a:ext cx="458080" cy="268519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DE41E22-3519-358B-1BAE-9E9498F1002F}"/>
                </a:ext>
              </a:extLst>
            </p:cNvPr>
            <p:cNvCxnSpPr>
              <a:cxnSpLocks/>
              <a:stCxn id="94" idx="4"/>
              <a:endCxn id="92" idx="0"/>
            </p:cNvCxnSpPr>
            <p:nvPr/>
          </p:nvCxnSpPr>
          <p:spPr>
            <a:xfrm>
              <a:off x="4094685" y="3486547"/>
              <a:ext cx="0" cy="205932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FCF3D44-9D20-A123-7910-1C54559AD2B0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 flipV="1">
              <a:off x="3634310" y="3335745"/>
              <a:ext cx="209550" cy="159110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AC8B198-AFB4-07CB-F8D1-0D5EC67833C7}"/>
                </a:ext>
              </a:extLst>
            </p:cNvPr>
            <p:cNvCxnSpPr>
              <a:cxnSpLocks/>
              <a:stCxn id="91" idx="5"/>
              <a:endCxn id="96" idx="0"/>
            </p:cNvCxnSpPr>
            <p:nvPr/>
          </p:nvCxnSpPr>
          <p:spPr>
            <a:xfrm>
              <a:off x="3643395" y="3705489"/>
              <a:ext cx="241740" cy="602405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C2D37B3-A498-219A-611B-307974B0288B}"/>
                </a:ext>
              </a:extLst>
            </p:cNvPr>
            <p:cNvCxnSpPr>
              <a:cxnSpLocks/>
              <a:stCxn id="98" idx="1"/>
              <a:endCxn id="92" idx="4"/>
            </p:cNvCxnSpPr>
            <p:nvPr/>
          </p:nvCxnSpPr>
          <p:spPr>
            <a:xfrm flipH="1" flipV="1">
              <a:off x="4094685" y="3994083"/>
              <a:ext cx="278970" cy="633966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0268CC1-58A9-32C2-E112-A448B1BBDDF0}"/>
                </a:ext>
              </a:extLst>
            </p:cNvPr>
            <p:cNvCxnSpPr>
              <a:cxnSpLocks/>
              <a:stCxn id="95" idx="4"/>
              <a:endCxn id="97" idx="0"/>
            </p:cNvCxnSpPr>
            <p:nvPr/>
          </p:nvCxnSpPr>
          <p:spPr>
            <a:xfrm flipH="1">
              <a:off x="4799095" y="3968332"/>
              <a:ext cx="108390" cy="177528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45DDE55-7705-F815-EA46-7D470B0C239D}"/>
                </a:ext>
              </a:extLst>
            </p:cNvPr>
            <p:cNvCxnSpPr>
              <a:stCxn id="93" idx="6"/>
              <a:endCxn id="97" idx="2"/>
            </p:cNvCxnSpPr>
            <p:nvPr/>
          </p:nvCxnSpPr>
          <p:spPr>
            <a:xfrm>
              <a:off x="3634310" y="4067899"/>
              <a:ext cx="913960" cy="228763"/>
            </a:xfrm>
            <a:prstGeom prst="straightConnector1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A88E837-BB07-24C0-E54B-9319DF109FB1}"/>
              </a:ext>
            </a:extLst>
          </p:cNvPr>
          <p:cNvSpPr txBox="1"/>
          <p:nvPr/>
        </p:nvSpPr>
        <p:spPr>
          <a:xfrm>
            <a:off x="1804160" y="2502241"/>
            <a:ext cx="1241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Application</a:t>
            </a:r>
          </a:p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to analyze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2D6569E-9712-D64B-C173-1D5D3BC7A496}"/>
              </a:ext>
            </a:extLst>
          </p:cNvPr>
          <p:cNvSpPr txBox="1"/>
          <p:nvPr/>
        </p:nvSpPr>
        <p:spPr>
          <a:xfrm>
            <a:off x="5404937" y="2608513"/>
            <a:ext cx="212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Control flow graph/ </a:t>
            </a:r>
          </a:p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Data flow graph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433886A-F462-BCA3-DEAD-6304A3BFE628}"/>
              </a:ext>
            </a:extLst>
          </p:cNvPr>
          <p:cNvSpPr txBox="1"/>
          <p:nvPr/>
        </p:nvSpPr>
        <p:spPr>
          <a:xfrm>
            <a:off x="1174391" y="3531527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i="0" dirty="0">
                <a:solidFill>
                  <a:schemeClr val="tx1"/>
                </a:solidFill>
                <a:latin typeface="+mn-lt"/>
              </a:rPr>
              <a:t>Jasmine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C7974-E3B4-40B9-CDE1-67B37BA9C1BA}"/>
              </a:ext>
            </a:extLst>
          </p:cNvPr>
          <p:cNvSpPr txBox="1"/>
          <p:nvPr/>
        </p:nvSpPr>
        <p:spPr>
          <a:xfrm>
            <a:off x="1261687" y="4073952"/>
            <a:ext cx="10400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Framework for modelling dynamic Spring features (dependency injection, aspect-oriented programming)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Accepts a single .jar file as input, produces a .jar file with statically modelled features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The output .jar file is ready to be fed into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FlowDroid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to detect vulnerabilities</a:t>
            </a:r>
          </a:p>
        </p:txBody>
      </p:sp>
      <p:pic>
        <p:nvPicPr>
          <p:cNvPr id="4" name="Picture 2" descr="JAR file format - Free interface icons">
            <a:extLst>
              <a:ext uri="{FF2B5EF4-FFF2-40B4-BE49-F238E27FC236}">
                <a16:creationId xmlns:a16="http://schemas.microsoft.com/office/drawing/2014/main" id="{895F6EF3-5A50-D7E5-49A5-273B926B1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729" y="1690781"/>
            <a:ext cx="780627" cy="78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1EAB9-ED99-0668-4716-227C5C645053}"/>
              </a:ext>
            </a:extLst>
          </p:cNvPr>
          <p:cNvSpPr txBox="1"/>
          <p:nvPr/>
        </p:nvSpPr>
        <p:spPr>
          <a:xfrm>
            <a:off x="9398487" y="2490648"/>
            <a:ext cx="122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Modelled</a:t>
            </a:r>
          </a:p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E11123-D87D-4B64-E7C5-15334C915221}"/>
              </a:ext>
            </a:extLst>
          </p:cNvPr>
          <p:cNvCxnSpPr>
            <a:cxnSpLocks/>
          </p:cNvCxnSpPr>
          <p:nvPr/>
        </p:nvCxnSpPr>
        <p:spPr>
          <a:xfrm>
            <a:off x="8765005" y="2059002"/>
            <a:ext cx="7034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7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An Example with Microservices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23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6" name="Google Shape;165;p25">
            <a:extLst>
              <a:ext uri="{FF2B5EF4-FFF2-40B4-BE49-F238E27FC236}">
                <a16:creationId xmlns:a16="http://schemas.microsoft.com/office/drawing/2014/main" id="{794E33E0-EAD8-FC98-54F5-9C3C7CF31F45}"/>
              </a:ext>
            </a:extLst>
          </p:cNvPr>
          <p:cNvSpPr txBox="1"/>
          <p:nvPr/>
        </p:nvSpPr>
        <p:spPr>
          <a:xfrm>
            <a:off x="1178116" y="1447203"/>
            <a:ext cx="4419209" cy="3237452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8" tIns="68558" rIns="68558" bIns="68558" anchor="t" anchorCtr="0">
            <a:noAutofit/>
          </a:bodyPr>
          <a:lstStyle>
            <a:defPPr>
              <a:defRPr lang="en-US"/>
            </a:defPPr>
          </a:lstStyle>
          <a:p>
            <a:pPr algn="ctr"/>
            <a:r>
              <a:rPr lang="en-CA" sz="2000" b="1" i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S1</a:t>
            </a:r>
            <a:endParaRPr sz="2000" b="1" i="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13" name="Google Shape;174;p18">
            <a:extLst>
              <a:ext uri="{FF2B5EF4-FFF2-40B4-BE49-F238E27FC236}">
                <a16:creationId xmlns:a16="http://schemas.microsoft.com/office/drawing/2014/main" id="{1909BCD8-C9C7-39B4-4856-E62786E964E9}"/>
              </a:ext>
            </a:extLst>
          </p:cNvPr>
          <p:cNvSpPr txBox="1"/>
          <p:nvPr/>
        </p:nvSpPr>
        <p:spPr>
          <a:xfrm rot="234859">
            <a:off x="5384355" y="3112983"/>
            <a:ext cx="1728274" cy="41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8" tIns="68558" rIns="68558" bIns="68558" anchor="ctr" anchorCtr="0">
            <a:spAutoFit/>
          </a:bodyPr>
          <a:lstStyle/>
          <a:p>
            <a:r>
              <a:rPr lang="en" sz="1800" b="1" i="0" dirty="0">
                <a:solidFill>
                  <a:schemeClr val="tx1"/>
                </a:solidFill>
              </a:rPr>
              <a:t>HTTP call</a:t>
            </a:r>
            <a:endParaRPr sz="1800" b="1" i="0" dirty="0">
              <a:solidFill>
                <a:schemeClr val="tx1"/>
              </a:solidFill>
            </a:endParaRPr>
          </a:p>
        </p:txBody>
      </p:sp>
      <p:sp>
        <p:nvSpPr>
          <p:cNvPr id="27" name="Google Shape;165;p25">
            <a:extLst>
              <a:ext uri="{FF2B5EF4-FFF2-40B4-BE49-F238E27FC236}">
                <a16:creationId xmlns:a16="http://schemas.microsoft.com/office/drawing/2014/main" id="{5F1EC6B0-77B1-049C-F7C9-D14C8BCA9281}"/>
              </a:ext>
            </a:extLst>
          </p:cNvPr>
          <p:cNvSpPr txBox="1"/>
          <p:nvPr/>
        </p:nvSpPr>
        <p:spPr>
          <a:xfrm>
            <a:off x="6960831" y="1437579"/>
            <a:ext cx="4419209" cy="323745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8" tIns="68558" rIns="68558" bIns="68558" anchor="t" anchorCtr="0">
            <a:noAutofit/>
          </a:bodyPr>
          <a:lstStyle>
            <a:defPPr>
              <a:defRPr lang="en-US"/>
            </a:defPPr>
          </a:lstStyle>
          <a:p>
            <a:pPr algn="ctr"/>
            <a:r>
              <a:rPr lang="en-CA" sz="2000" b="1" i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S2</a:t>
            </a:r>
            <a:endParaRPr sz="2000" b="1" i="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28" name="Google Shape;166;p25">
            <a:extLst>
              <a:ext uri="{FF2B5EF4-FFF2-40B4-BE49-F238E27FC236}">
                <a16:creationId xmlns:a16="http://schemas.microsoft.com/office/drawing/2014/main" id="{19CA80F0-A1E5-8815-5DBD-4E7491286D5C}"/>
              </a:ext>
            </a:extLst>
          </p:cNvPr>
          <p:cNvSpPr txBox="1"/>
          <p:nvPr/>
        </p:nvSpPr>
        <p:spPr>
          <a:xfrm>
            <a:off x="1403249" y="2061741"/>
            <a:ext cx="3968941" cy="16808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1.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alibri"/>
                <a:cs typeface="Calibri"/>
                <a:sym typeface="Consolas"/>
              </a:rPr>
              <a:t>S1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{</a:t>
            </a: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2. </a:t>
            </a: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3.</a:t>
            </a:r>
            <a:r>
              <a:rPr lang="en" sz="14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alibri"/>
                <a:sym typeface="Calibri"/>
              </a:rPr>
              <a:t> 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alibri"/>
                <a:cs typeface="Calibri"/>
                <a:sym typeface="Consolas"/>
              </a:rPr>
              <a:t>search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(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){ </a:t>
            </a: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4.    </a:t>
            </a:r>
            <a:r>
              <a:rPr lang="en-CA" sz="1400" dirty="0">
                <a:solidFill>
                  <a:srgbClr val="339933"/>
                </a:solidFill>
                <a:latin typeface="Consolas"/>
                <a:sym typeface="Consolas"/>
              </a:rPr>
              <a:t>// send input to S2</a:t>
            </a:r>
            <a:endParaRPr lang="en" sz="1400" dirty="0">
              <a:solidFill>
                <a:srgbClr val="339933"/>
              </a:solidFill>
              <a:latin typeface="Consolas"/>
              <a:sym typeface="Calibri"/>
            </a:endParaRP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5.    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...</a:t>
            </a: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6.  }</a:t>
            </a:r>
            <a:endParaRPr sz="1400" dirty="0">
              <a:solidFill>
                <a:schemeClr val="tx1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7.</a:t>
            </a:r>
            <a:r>
              <a:rPr lang="en" sz="1400" dirty="0"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}</a:t>
            </a:r>
            <a:endParaRPr sz="1400" dirty="0"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67;p25">
            <a:extLst>
              <a:ext uri="{FF2B5EF4-FFF2-40B4-BE49-F238E27FC236}">
                <a16:creationId xmlns:a16="http://schemas.microsoft.com/office/drawing/2014/main" id="{4D2981AF-5B54-066C-B5D2-D129BD827B90}"/>
              </a:ext>
            </a:extLst>
          </p:cNvPr>
          <p:cNvSpPr txBox="1"/>
          <p:nvPr/>
        </p:nvSpPr>
        <p:spPr>
          <a:xfrm>
            <a:off x="7347196" y="2079454"/>
            <a:ext cx="3776320" cy="19142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1.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S2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{</a:t>
            </a: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2.</a:t>
            </a: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3. 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alibri"/>
                <a:cs typeface="Calibri"/>
                <a:sym typeface="Consolas"/>
              </a:rPr>
              <a:t>foo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(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){</a:t>
            </a: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4.    </a:t>
            </a:r>
            <a:r>
              <a:rPr lang="en-CA" sz="1400" dirty="0">
                <a:solidFill>
                  <a:srgbClr val="339933"/>
                </a:solidFill>
                <a:latin typeface="Consolas"/>
                <a:sym typeface="Consolas"/>
              </a:rPr>
              <a:t>// read input from request</a:t>
            </a:r>
            <a:endParaRPr lang="en" sz="1400" dirty="0">
              <a:solidFill>
                <a:srgbClr val="339933"/>
              </a:solidFill>
              <a:latin typeface="Consolas"/>
              <a:sym typeface="Calibri"/>
            </a:endParaRPr>
          </a:p>
          <a:p>
            <a:pPr algn="l">
              <a:buClr>
                <a:srgbClr val="000000"/>
              </a:buClr>
              <a:buSzPts val="1100"/>
            </a:pPr>
            <a:r>
              <a:rPr lang="en-CA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5.    logger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.</a:t>
            </a:r>
            <a:r>
              <a:rPr lang="en-CA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info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(</a:t>
            </a:r>
            <a:r>
              <a:rPr lang="en-CA" sz="1400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); </a:t>
            </a:r>
            <a:r>
              <a:rPr lang="en-CA" sz="1400" dirty="0">
                <a:solidFill>
                  <a:srgbClr val="339933"/>
                </a:solidFill>
                <a:latin typeface="Consolas"/>
                <a:ea typeface="Consolas"/>
                <a:cs typeface="Consolas"/>
                <a:sym typeface="Consolas"/>
              </a:rPr>
              <a:t>// Log4J2</a:t>
            </a:r>
            <a:endParaRPr lang="en-CA" sz="1400" dirty="0">
              <a:solidFill>
                <a:srgbClr val="999999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6.    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... </a:t>
            </a: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7.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 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}</a:t>
            </a:r>
            <a:endParaRPr lang="en-CA" sz="1400" dirty="0">
              <a:solidFill>
                <a:schemeClr val="tx1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8.}  </a:t>
            </a:r>
          </a:p>
        </p:txBody>
      </p:sp>
      <p:cxnSp>
        <p:nvCxnSpPr>
          <p:cNvPr id="12" name="Google Shape;168;p25">
            <a:extLst>
              <a:ext uri="{FF2B5EF4-FFF2-40B4-BE49-F238E27FC236}">
                <a16:creationId xmlns:a16="http://schemas.microsoft.com/office/drawing/2014/main" id="{F9F23AB2-BF14-7121-80BB-0B3CDFE989BB}"/>
              </a:ext>
            </a:extLst>
          </p:cNvPr>
          <p:cNvCxnSpPr>
            <a:cxnSpLocks/>
          </p:cNvCxnSpPr>
          <p:nvPr/>
        </p:nvCxnSpPr>
        <p:spPr>
          <a:xfrm>
            <a:off x="4265208" y="2902177"/>
            <a:ext cx="3565147" cy="278013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DDD036-7B8B-4C98-B801-1E59534E2B23}"/>
              </a:ext>
            </a:extLst>
          </p:cNvPr>
          <p:cNvSpPr txBox="1"/>
          <p:nvPr/>
        </p:nvSpPr>
        <p:spPr>
          <a:xfrm>
            <a:off x="2790568" y="4859610"/>
            <a:ext cx="1194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72B35D-7BC5-1863-A245-F8A0D6552DBF}"/>
              </a:ext>
            </a:extLst>
          </p:cNvPr>
          <p:cNvSpPr txBox="1"/>
          <p:nvPr/>
        </p:nvSpPr>
        <p:spPr>
          <a:xfrm>
            <a:off x="8997314" y="4859610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378565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An Example with Microservices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24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6" name="Google Shape;165;p25">
            <a:extLst>
              <a:ext uri="{FF2B5EF4-FFF2-40B4-BE49-F238E27FC236}">
                <a16:creationId xmlns:a16="http://schemas.microsoft.com/office/drawing/2014/main" id="{794E33E0-EAD8-FC98-54F5-9C3C7CF31F45}"/>
              </a:ext>
            </a:extLst>
          </p:cNvPr>
          <p:cNvSpPr txBox="1"/>
          <p:nvPr/>
        </p:nvSpPr>
        <p:spPr>
          <a:xfrm>
            <a:off x="1178116" y="1447203"/>
            <a:ext cx="4419209" cy="3237452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8" tIns="68558" rIns="68558" bIns="68558" anchor="t" anchorCtr="0">
            <a:noAutofit/>
          </a:bodyPr>
          <a:lstStyle>
            <a:defPPr>
              <a:defRPr lang="en-US"/>
            </a:defPPr>
          </a:lstStyle>
          <a:p>
            <a:pPr algn="ctr"/>
            <a:r>
              <a:rPr lang="en-CA" sz="2000" b="1" i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S1</a:t>
            </a:r>
            <a:endParaRPr sz="2000" b="1" i="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13" name="Google Shape;174;p18">
            <a:extLst>
              <a:ext uri="{FF2B5EF4-FFF2-40B4-BE49-F238E27FC236}">
                <a16:creationId xmlns:a16="http://schemas.microsoft.com/office/drawing/2014/main" id="{1909BCD8-C9C7-39B4-4856-E62786E964E9}"/>
              </a:ext>
            </a:extLst>
          </p:cNvPr>
          <p:cNvSpPr txBox="1"/>
          <p:nvPr/>
        </p:nvSpPr>
        <p:spPr>
          <a:xfrm rot="234859">
            <a:off x="5384355" y="3112983"/>
            <a:ext cx="1728274" cy="41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8" tIns="68558" rIns="68558" bIns="68558" anchor="ctr" anchorCtr="0">
            <a:spAutoFit/>
          </a:bodyPr>
          <a:lstStyle/>
          <a:p>
            <a:r>
              <a:rPr lang="en" sz="1800" b="1" i="0" dirty="0">
                <a:solidFill>
                  <a:schemeClr val="tx1"/>
                </a:solidFill>
              </a:rPr>
              <a:t>HTTP call</a:t>
            </a:r>
            <a:endParaRPr sz="1800" b="1" i="0" dirty="0">
              <a:solidFill>
                <a:schemeClr val="tx1"/>
              </a:solidFill>
            </a:endParaRPr>
          </a:p>
        </p:txBody>
      </p:sp>
      <p:sp>
        <p:nvSpPr>
          <p:cNvPr id="27" name="Google Shape;165;p25">
            <a:extLst>
              <a:ext uri="{FF2B5EF4-FFF2-40B4-BE49-F238E27FC236}">
                <a16:creationId xmlns:a16="http://schemas.microsoft.com/office/drawing/2014/main" id="{5F1EC6B0-77B1-049C-F7C9-D14C8BCA9281}"/>
              </a:ext>
            </a:extLst>
          </p:cNvPr>
          <p:cNvSpPr txBox="1"/>
          <p:nvPr/>
        </p:nvSpPr>
        <p:spPr>
          <a:xfrm>
            <a:off x="6960831" y="1437579"/>
            <a:ext cx="4419209" cy="323745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8" tIns="68558" rIns="68558" bIns="68558" anchor="t" anchorCtr="0">
            <a:noAutofit/>
          </a:bodyPr>
          <a:lstStyle>
            <a:defPPr>
              <a:defRPr lang="en-US"/>
            </a:defPPr>
          </a:lstStyle>
          <a:p>
            <a:pPr algn="ctr"/>
            <a:r>
              <a:rPr lang="en-CA" sz="2000" b="1" i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S2</a:t>
            </a:r>
            <a:endParaRPr sz="2000" b="1" i="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28" name="Google Shape;166;p25">
            <a:extLst>
              <a:ext uri="{FF2B5EF4-FFF2-40B4-BE49-F238E27FC236}">
                <a16:creationId xmlns:a16="http://schemas.microsoft.com/office/drawing/2014/main" id="{19CA80F0-A1E5-8815-5DBD-4E7491286D5C}"/>
              </a:ext>
            </a:extLst>
          </p:cNvPr>
          <p:cNvSpPr txBox="1"/>
          <p:nvPr/>
        </p:nvSpPr>
        <p:spPr>
          <a:xfrm>
            <a:off x="1403249" y="2061741"/>
            <a:ext cx="3968941" cy="16808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1.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alibri"/>
                <a:cs typeface="Calibri"/>
                <a:sym typeface="Consolas"/>
              </a:rPr>
              <a:t>S1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{</a:t>
            </a: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2. </a:t>
            </a: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3.</a:t>
            </a:r>
            <a:r>
              <a:rPr lang="en" sz="14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onsolas"/>
                <a:cs typeface="Calibri"/>
                <a:sym typeface="Calibri"/>
              </a:rPr>
              <a:t> 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alibri"/>
                <a:cs typeface="Calibri"/>
                <a:sym typeface="Consolas"/>
              </a:rPr>
              <a:t>search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(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){ </a:t>
            </a: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4.    </a:t>
            </a:r>
            <a:r>
              <a:rPr lang="en-CA" sz="1400" dirty="0">
                <a:solidFill>
                  <a:srgbClr val="339933"/>
                </a:solidFill>
                <a:latin typeface="Consolas"/>
                <a:sym typeface="Consolas"/>
              </a:rPr>
              <a:t>// send input to S2</a:t>
            </a:r>
            <a:endParaRPr lang="en" sz="1400" dirty="0">
              <a:solidFill>
                <a:srgbClr val="339933"/>
              </a:solidFill>
              <a:latin typeface="Consolas"/>
              <a:sym typeface="Calibri"/>
            </a:endParaRP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5.    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...</a:t>
            </a: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6.  }</a:t>
            </a:r>
            <a:endParaRPr sz="1400" dirty="0">
              <a:solidFill>
                <a:schemeClr val="tx1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algn="l"/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7.</a:t>
            </a:r>
            <a:r>
              <a:rPr lang="en" sz="1400" dirty="0"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}</a:t>
            </a:r>
            <a:endParaRPr sz="1400" dirty="0"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67;p25">
            <a:extLst>
              <a:ext uri="{FF2B5EF4-FFF2-40B4-BE49-F238E27FC236}">
                <a16:creationId xmlns:a16="http://schemas.microsoft.com/office/drawing/2014/main" id="{4D2981AF-5B54-066C-B5D2-D129BD827B90}"/>
              </a:ext>
            </a:extLst>
          </p:cNvPr>
          <p:cNvSpPr txBox="1"/>
          <p:nvPr/>
        </p:nvSpPr>
        <p:spPr>
          <a:xfrm>
            <a:off x="7347196" y="2079454"/>
            <a:ext cx="3776320" cy="19142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1.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S2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{</a:t>
            </a: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2.</a:t>
            </a: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3. 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alibri"/>
                <a:cs typeface="Calibri"/>
                <a:sym typeface="Consolas"/>
              </a:rPr>
              <a:t>foo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(</a:t>
            </a:r>
            <a:r>
              <a:rPr lang="en-CA" sz="1400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){</a:t>
            </a: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4.    </a:t>
            </a:r>
            <a:r>
              <a:rPr lang="en-CA" sz="1400" dirty="0">
                <a:solidFill>
                  <a:srgbClr val="339933"/>
                </a:solidFill>
                <a:latin typeface="Consolas"/>
                <a:sym typeface="Consolas"/>
              </a:rPr>
              <a:t>// read input from request</a:t>
            </a:r>
            <a:endParaRPr lang="en" sz="1400" dirty="0">
              <a:solidFill>
                <a:srgbClr val="339933"/>
              </a:solidFill>
              <a:latin typeface="Consolas"/>
              <a:sym typeface="Calibri"/>
            </a:endParaRPr>
          </a:p>
          <a:p>
            <a:pPr algn="l">
              <a:buClr>
                <a:srgbClr val="000000"/>
              </a:buClr>
              <a:buSzPts val="1100"/>
            </a:pPr>
            <a:r>
              <a:rPr lang="en-CA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5.    logger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.</a:t>
            </a:r>
            <a:r>
              <a:rPr lang="en-CA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info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(</a:t>
            </a:r>
            <a:r>
              <a:rPr lang="en-CA" sz="1400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); </a:t>
            </a:r>
            <a:r>
              <a:rPr lang="en-CA" sz="1400" dirty="0">
                <a:solidFill>
                  <a:srgbClr val="339933"/>
                </a:solidFill>
                <a:latin typeface="Consolas"/>
                <a:ea typeface="Consolas"/>
                <a:cs typeface="Consolas"/>
                <a:sym typeface="Consolas"/>
              </a:rPr>
              <a:t>// Log4J2</a:t>
            </a:r>
            <a:endParaRPr lang="en-CA" sz="1400" dirty="0">
              <a:solidFill>
                <a:srgbClr val="999999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6.    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... </a:t>
            </a: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7.</a:t>
            </a:r>
            <a:r>
              <a:rPr lang="en-CA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 </a:t>
            </a: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}</a:t>
            </a:r>
            <a:endParaRPr lang="en-CA" sz="1400" dirty="0">
              <a:solidFill>
                <a:schemeClr val="tx1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algn="l">
              <a:buClr>
                <a:srgbClr val="000000"/>
              </a:buClr>
              <a:buSzPts val="1100"/>
            </a:pPr>
            <a:r>
              <a:rPr lang="en" sz="1400" dirty="0">
                <a:solidFill>
                  <a:schemeClr val="tx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8.}  </a:t>
            </a:r>
          </a:p>
        </p:txBody>
      </p:sp>
      <p:cxnSp>
        <p:nvCxnSpPr>
          <p:cNvPr id="12" name="Google Shape;168;p25">
            <a:extLst>
              <a:ext uri="{FF2B5EF4-FFF2-40B4-BE49-F238E27FC236}">
                <a16:creationId xmlns:a16="http://schemas.microsoft.com/office/drawing/2014/main" id="{F9F23AB2-BF14-7121-80BB-0B3CDFE989BB}"/>
              </a:ext>
            </a:extLst>
          </p:cNvPr>
          <p:cNvCxnSpPr>
            <a:cxnSpLocks/>
          </p:cNvCxnSpPr>
          <p:nvPr/>
        </p:nvCxnSpPr>
        <p:spPr>
          <a:xfrm>
            <a:off x="4265208" y="2902177"/>
            <a:ext cx="3565147" cy="278013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C35F42-BB7B-D828-2DD9-0F1DE1B1F887}"/>
              </a:ext>
            </a:extLst>
          </p:cNvPr>
          <p:cNvSpPr/>
          <p:nvPr/>
        </p:nvSpPr>
        <p:spPr>
          <a:xfrm>
            <a:off x="992767" y="1055449"/>
            <a:ext cx="10669644" cy="487511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Google Shape;691;p35">
            <a:extLst>
              <a:ext uri="{FF2B5EF4-FFF2-40B4-BE49-F238E27FC236}">
                <a16:creationId xmlns:a16="http://schemas.microsoft.com/office/drawing/2014/main" id="{85699DE9-4B98-1AE0-1484-3726C01529D8}"/>
              </a:ext>
            </a:extLst>
          </p:cNvPr>
          <p:cNvSpPr txBox="1"/>
          <p:nvPr/>
        </p:nvSpPr>
        <p:spPr>
          <a:xfrm>
            <a:off x="2960823" y="3112284"/>
            <a:ext cx="6942632" cy="84636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CA" sz="20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state-of-the-art tools don’t analyze these microservices holistically and miss inter-service leakage paths</a:t>
            </a:r>
          </a:p>
        </p:txBody>
      </p:sp>
    </p:spTree>
    <p:extLst>
      <p:ext uri="{BB962C8B-B14F-4D97-AF65-F5344CB8AC3E}">
        <p14:creationId xmlns:p14="http://schemas.microsoft.com/office/powerpoint/2010/main" val="123365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Addressing the Gap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25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3" name="Google Shape;691;p35">
            <a:extLst>
              <a:ext uri="{FF2B5EF4-FFF2-40B4-BE49-F238E27FC236}">
                <a16:creationId xmlns:a16="http://schemas.microsoft.com/office/drawing/2014/main" id="{F1AB3427-2C34-63C2-AB84-66764A76F3B1}"/>
              </a:ext>
            </a:extLst>
          </p:cNvPr>
          <p:cNvSpPr txBox="1"/>
          <p:nvPr/>
        </p:nvSpPr>
        <p:spPr>
          <a:xfrm>
            <a:off x="2960823" y="3112284"/>
            <a:ext cx="6942632" cy="84636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CA" sz="20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Therefore, there is no framework that allows end users to conduct vulnerability analysis on microservices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4E3926-C16E-3544-DBE0-35C7754766CC}"/>
              </a:ext>
            </a:extLst>
          </p:cNvPr>
          <p:cNvGrpSpPr/>
          <p:nvPr/>
        </p:nvGrpSpPr>
        <p:grpSpPr>
          <a:xfrm rot="16200000">
            <a:off x="-3127398" y="3124199"/>
            <a:ext cx="6858001" cy="609599"/>
            <a:chOff x="673674" y="2641095"/>
            <a:chExt cx="6433369" cy="3600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494802-9430-42C8-2FD0-8C5BF034E7A2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E9E0E3-7AD9-EBAC-97CC-A771B0B44AB6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66A11A-CF7A-CD40-26CC-39EBBA8D0D5A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AAD0A3-F94C-6FAF-4464-48A9479EDE84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467B5-C706-8BC7-9D4B-C1A59730DE64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93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   Static Analysis for Java Spring Microservices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26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81" name="Google Shape;147;p21">
            <a:extLst>
              <a:ext uri="{FF2B5EF4-FFF2-40B4-BE49-F238E27FC236}">
                <a16:creationId xmlns:a16="http://schemas.microsoft.com/office/drawing/2014/main" id="{C1E45623-C194-2D7E-6376-22EECD18DE29}"/>
              </a:ext>
            </a:extLst>
          </p:cNvPr>
          <p:cNvSpPr/>
          <p:nvPr/>
        </p:nvSpPr>
        <p:spPr>
          <a:xfrm>
            <a:off x="2418853" y="2889452"/>
            <a:ext cx="1146286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dirty="0">
                <a:solidFill>
                  <a:schemeClr val="tx1"/>
                </a:solidFill>
                <a:latin typeface="+mn-lt"/>
              </a:rPr>
              <a:t>Soot 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G</a:t>
            </a:r>
            <a:r>
              <a:rPr lang="en" sz="1600" i="0" dirty="0">
                <a:solidFill>
                  <a:schemeClr val="tx1"/>
                </a:solidFill>
                <a:latin typeface="+mn-lt"/>
              </a:rPr>
              <a:t>enerator 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B9CF38-E850-6874-523C-7D3255FEBCBB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2034639" y="3172432"/>
            <a:ext cx="384214" cy="337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Google Shape;174;p21">
            <a:extLst>
              <a:ext uri="{FF2B5EF4-FFF2-40B4-BE49-F238E27FC236}">
                <a16:creationId xmlns:a16="http://schemas.microsoft.com/office/drawing/2014/main" id="{07E72F5A-B9D5-EDFA-042D-F8612A472170}"/>
              </a:ext>
            </a:extLst>
          </p:cNvPr>
          <p:cNvSpPr/>
          <p:nvPr/>
        </p:nvSpPr>
        <p:spPr>
          <a:xfrm>
            <a:off x="3882718" y="2836588"/>
            <a:ext cx="953419" cy="683229"/>
          </a:xfrm>
          <a:prstGeom prst="flowChartMultidocument">
            <a:avLst/>
          </a:prstGeom>
          <a:ln w="12700"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(Jimple)</a:t>
            </a:r>
            <a:endParaRPr sz="12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D7D8D7-8A23-A93D-28AD-A0CE09429BD2}"/>
              </a:ext>
            </a:extLst>
          </p:cNvPr>
          <p:cNvCxnSpPr>
            <a:cxnSpLocks/>
            <a:stCxn id="81" idx="3"/>
            <a:endCxn id="83" idx="1"/>
          </p:cNvCxnSpPr>
          <p:nvPr/>
        </p:nvCxnSpPr>
        <p:spPr>
          <a:xfrm>
            <a:off x="3565139" y="3175802"/>
            <a:ext cx="317579" cy="240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Google Shape;147;p21">
            <a:extLst>
              <a:ext uri="{FF2B5EF4-FFF2-40B4-BE49-F238E27FC236}">
                <a16:creationId xmlns:a16="http://schemas.microsoft.com/office/drawing/2014/main" id="{EED33B97-97F2-5C44-8DFD-E5636CB5FA9F}"/>
              </a:ext>
            </a:extLst>
          </p:cNvPr>
          <p:cNvSpPr/>
          <p:nvPr/>
        </p:nvSpPr>
        <p:spPr>
          <a:xfrm>
            <a:off x="5544294" y="2876316"/>
            <a:ext cx="1013374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DI/AOP Modelling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93D50AE-7FD4-7572-B205-2A31F7978870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4840808" y="3162666"/>
            <a:ext cx="7034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6AEDCF3-328C-3924-40EC-1BE0B53F0DC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6557668" y="3162666"/>
            <a:ext cx="5888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FF34A3-2AE2-AE95-53EC-A459C20A55AB}"/>
              </a:ext>
            </a:extLst>
          </p:cNvPr>
          <p:cNvCxnSpPr>
            <a:cxnSpLocks/>
          </p:cNvCxnSpPr>
          <p:nvPr/>
        </p:nvCxnSpPr>
        <p:spPr>
          <a:xfrm flipV="1">
            <a:off x="8029213" y="3162498"/>
            <a:ext cx="598950" cy="16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A88E837-BB07-24C0-E54B-9319DF109FB1}"/>
              </a:ext>
            </a:extLst>
          </p:cNvPr>
          <p:cNvSpPr txBox="1"/>
          <p:nvPr/>
        </p:nvSpPr>
        <p:spPr>
          <a:xfrm>
            <a:off x="1936895" y="3711197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Microservices</a:t>
            </a:r>
          </a:p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to analyze </a:t>
            </a:r>
          </a:p>
        </p:txBody>
      </p:sp>
      <p:sp>
        <p:nvSpPr>
          <p:cNvPr id="8" name="Google Shape;144;p21">
            <a:extLst>
              <a:ext uri="{FF2B5EF4-FFF2-40B4-BE49-F238E27FC236}">
                <a16:creationId xmlns:a16="http://schemas.microsoft.com/office/drawing/2014/main" id="{B16BAD39-9030-ADE2-E05B-88A4A976187C}"/>
              </a:ext>
            </a:extLst>
          </p:cNvPr>
          <p:cNvSpPr/>
          <p:nvPr/>
        </p:nvSpPr>
        <p:spPr>
          <a:xfrm>
            <a:off x="1093824" y="1890086"/>
            <a:ext cx="843071" cy="24807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FE10C8-99AE-45F2-0724-DF362BCE882D}"/>
              </a:ext>
            </a:extLst>
          </p:cNvPr>
          <p:cNvGrpSpPr/>
          <p:nvPr/>
        </p:nvGrpSpPr>
        <p:grpSpPr>
          <a:xfrm>
            <a:off x="1183250" y="1910792"/>
            <a:ext cx="654504" cy="776710"/>
            <a:chOff x="218894" y="408950"/>
            <a:chExt cx="654504" cy="776710"/>
          </a:xfrm>
        </p:grpSpPr>
        <p:pic>
          <p:nvPicPr>
            <p:cNvPr id="10" name="Picture 2" descr="JAR file format - Free interface icons">
              <a:extLst>
                <a:ext uri="{FF2B5EF4-FFF2-40B4-BE49-F238E27FC236}">
                  <a16:creationId xmlns:a16="http://schemas.microsoft.com/office/drawing/2014/main" id="{FFADD73D-6E19-3CF0-7955-5D030FB58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98" y="573660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Google Shape;62;p14">
              <a:extLst>
                <a:ext uri="{FF2B5EF4-FFF2-40B4-BE49-F238E27FC236}">
                  <a16:creationId xmlns:a16="http://schemas.microsoft.com/office/drawing/2014/main" id="{E6F8D58C-C6CC-9D08-0F4F-E8C843A59CF2}"/>
                </a:ext>
              </a:extLst>
            </p:cNvPr>
            <p:cNvSpPr/>
            <p:nvPr/>
          </p:nvSpPr>
          <p:spPr>
            <a:xfrm rot="21598512">
              <a:off x="245316" y="408950"/>
              <a:ext cx="319220" cy="329419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B131C7-1EE0-BEE3-CC28-F191C9453AA1}"/>
                </a:ext>
              </a:extLst>
            </p:cNvPr>
            <p:cNvSpPr txBox="1"/>
            <p:nvPr/>
          </p:nvSpPr>
          <p:spPr>
            <a:xfrm>
              <a:off x="218894" y="413809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i="0" dirty="0">
                  <a:solidFill>
                    <a:schemeClr val="tx1"/>
                  </a:solidFill>
                  <a:latin typeface="+mn-lt"/>
                </a:rPr>
                <a:t>S1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36A532-FA61-B04A-A03D-AE1BB4AD9AC4}"/>
              </a:ext>
            </a:extLst>
          </p:cNvPr>
          <p:cNvGrpSpPr/>
          <p:nvPr/>
        </p:nvGrpSpPr>
        <p:grpSpPr>
          <a:xfrm>
            <a:off x="1174323" y="2760403"/>
            <a:ext cx="663431" cy="771965"/>
            <a:chOff x="207110" y="1429676"/>
            <a:chExt cx="663431" cy="77196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5AB813-B5DD-9E95-4F59-1A01D4832D4D}"/>
                </a:ext>
              </a:extLst>
            </p:cNvPr>
            <p:cNvGrpSpPr/>
            <p:nvPr/>
          </p:nvGrpSpPr>
          <p:grpSpPr>
            <a:xfrm>
              <a:off x="245606" y="1429676"/>
              <a:ext cx="624935" cy="771965"/>
              <a:chOff x="245606" y="1429676"/>
              <a:chExt cx="624935" cy="771965"/>
            </a:xfrm>
          </p:grpSpPr>
          <p:pic>
            <p:nvPicPr>
              <p:cNvPr id="23" name="Picture 22" descr="JAR file format - Free interface icons">
                <a:extLst>
                  <a:ext uri="{FF2B5EF4-FFF2-40B4-BE49-F238E27FC236}">
                    <a16:creationId xmlns:a16="http://schemas.microsoft.com/office/drawing/2014/main" id="{735E6325-D042-0442-B44C-29A922D502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541" y="1589641"/>
                <a:ext cx="612000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Google Shape;64;p14">
                <a:extLst>
                  <a:ext uri="{FF2B5EF4-FFF2-40B4-BE49-F238E27FC236}">
                    <a16:creationId xmlns:a16="http://schemas.microsoft.com/office/drawing/2014/main" id="{908B8563-C767-8923-3D7A-6652CDBDCA6C}"/>
                  </a:ext>
                </a:extLst>
              </p:cNvPr>
              <p:cNvSpPr/>
              <p:nvPr/>
            </p:nvSpPr>
            <p:spPr>
              <a:xfrm>
                <a:off x="245606" y="1429676"/>
                <a:ext cx="334020" cy="311964"/>
              </a:xfrm>
              <a:prstGeom prst="ellipse">
                <a:avLst/>
              </a:prstGeom>
              <a:solidFill>
                <a:srgbClr val="DD7E6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349516-466D-3911-5D9A-AA33C28A2045}"/>
                </a:ext>
              </a:extLst>
            </p:cNvPr>
            <p:cNvSpPr txBox="1"/>
            <p:nvPr/>
          </p:nvSpPr>
          <p:spPr>
            <a:xfrm>
              <a:off x="207110" y="1437307"/>
              <a:ext cx="428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i="0" dirty="0">
                  <a:solidFill>
                    <a:schemeClr val="tx1"/>
                  </a:solidFill>
                  <a:latin typeface="+mn-lt"/>
                </a:rPr>
                <a:t>S2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010180-645F-1D53-2C2F-DED1346C7FB4}"/>
              </a:ext>
            </a:extLst>
          </p:cNvPr>
          <p:cNvGrpSpPr/>
          <p:nvPr/>
        </p:nvGrpSpPr>
        <p:grpSpPr>
          <a:xfrm>
            <a:off x="1189771" y="3606995"/>
            <a:ext cx="647983" cy="716202"/>
            <a:chOff x="195664" y="2443537"/>
            <a:chExt cx="647983" cy="716202"/>
          </a:xfrm>
        </p:grpSpPr>
        <p:pic>
          <p:nvPicPr>
            <p:cNvPr id="26" name="Picture 2" descr="JAR file format - Free interface icons">
              <a:extLst>
                <a:ext uri="{FF2B5EF4-FFF2-40B4-BE49-F238E27FC236}">
                  <a16:creationId xmlns:a16="http://schemas.microsoft.com/office/drawing/2014/main" id="{2EFE0A78-8A99-ABD6-F383-D0C3F62CB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47" y="2547739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Google Shape;59;p14">
              <a:extLst>
                <a:ext uri="{FF2B5EF4-FFF2-40B4-BE49-F238E27FC236}">
                  <a16:creationId xmlns:a16="http://schemas.microsoft.com/office/drawing/2014/main" id="{6C45CDA0-C77B-7A01-D202-B231AE8F5894}"/>
                </a:ext>
              </a:extLst>
            </p:cNvPr>
            <p:cNvSpPr/>
            <p:nvPr/>
          </p:nvSpPr>
          <p:spPr>
            <a:xfrm rot="21599493">
              <a:off x="208647" y="2443537"/>
              <a:ext cx="357472" cy="331304"/>
            </a:xfrm>
            <a:prstGeom prst="ellipse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DB8C91-2AB6-B905-C5A8-F679BF35C185}"/>
                </a:ext>
              </a:extLst>
            </p:cNvPr>
            <p:cNvSpPr txBox="1"/>
            <p:nvPr/>
          </p:nvSpPr>
          <p:spPr>
            <a:xfrm>
              <a:off x="195664" y="2445210"/>
              <a:ext cx="3834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i="0" dirty="0">
                  <a:solidFill>
                    <a:schemeClr val="tx1"/>
                  </a:solidFill>
                  <a:latin typeface="+mn-lt"/>
                </a:rPr>
                <a:t>S3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2365A3A-6C6C-C206-BB0B-FF1BA31DCAF2}"/>
              </a:ext>
            </a:extLst>
          </p:cNvPr>
          <p:cNvSpPr txBox="1"/>
          <p:nvPr/>
        </p:nvSpPr>
        <p:spPr>
          <a:xfrm>
            <a:off x="6852110" y="3707600"/>
            <a:ext cx="202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Inter/</a:t>
            </a:r>
            <a:r>
              <a:rPr lang="en-CA" sz="1800" i="0" dirty="0" err="1">
                <a:solidFill>
                  <a:schemeClr val="tx1"/>
                </a:solidFill>
                <a:latin typeface="+mn-lt"/>
              </a:rPr>
              <a:t>intraservice</a:t>
            </a:r>
            <a:r>
              <a:rPr lang="en-CA" sz="1800" i="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Control flow graph/</a:t>
            </a:r>
          </a:p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Data flow graph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0EB1CC7-B975-EC8D-7414-565000A94F39}"/>
              </a:ext>
            </a:extLst>
          </p:cNvPr>
          <p:cNvGrpSpPr/>
          <p:nvPr/>
        </p:nvGrpSpPr>
        <p:grpSpPr>
          <a:xfrm>
            <a:off x="6921474" y="2275430"/>
            <a:ext cx="1299135" cy="1281909"/>
            <a:chOff x="3027045" y="2131155"/>
            <a:chExt cx="2662175" cy="262687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CF16B5B-DD12-9BD3-275A-3F2117D26DD2}"/>
                </a:ext>
              </a:extLst>
            </p:cNvPr>
            <p:cNvGrpSpPr/>
            <p:nvPr/>
          </p:nvGrpSpPr>
          <p:grpSpPr>
            <a:xfrm>
              <a:off x="3027045" y="2396846"/>
              <a:ext cx="1278058" cy="1318887"/>
              <a:chOff x="3027045" y="2396846"/>
              <a:chExt cx="1278058" cy="1318887"/>
            </a:xfrm>
          </p:grpSpPr>
          <p:sp>
            <p:nvSpPr>
              <p:cNvPr id="125" name="Google Shape;62;p14">
                <a:extLst>
                  <a:ext uri="{FF2B5EF4-FFF2-40B4-BE49-F238E27FC236}">
                    <a16:creationId xmlns:a16="http://schemas.microsoft.com/office/drawing/2014/main" id="{8C728979-5295-56A8-FC2B-F03D31173910}"/>
                  </a:ext>
                </a:extLst>
              </p:cNvPr>
              <p:cNvSpPr/>
              <p:nvPr/>
            </p:nvSpPr>
            <p:spPr>
              <a:xfrm>
                <a:off x="3027045" y="2396846"/>
                <a:ext cx="1278058" cy="1318887"/>
              </a:xfrm>
              <a:prstGeom prst="ellipse">
                <a:avLst/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800" dirty="0"/>
              </a:p>
            </p:txBody>
          </p:sp>
          <p:sp>
            <p:nvSpPr>
              <p:cNvPr id="126" name="Google Shape;136;p18">
                <a:extLst>
                  <a:ext uri="{FF2B5EF4-FFF2-40B4-BE49-F238E27FC236}">
                    <a16:creationId xmlns:a16="http://schemas.microsoft.com/office/drawing/2014/main" id="{001AD997-ACCF-40AD-918C-6DDA55F102EB}"/>
                  </a:ext>
                </a:extLst>
              </p:cNvPr>
              <p:cNvSpPr/>
              <p:nvPr/>
            </p:nvSpPr>
            <p:spPr>
              <a:xfrm>
                <a:off x="3388289" y="2587988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27" name="Google Shape;137;p18">
                <a:extLst>
                  <a:ext uri="{FF2B5EF4-FFF2-40B4-BE49-F238E27FC236}">
                    <a16:creationId xmlns:a16="http://schemas.microsoft.com/office/drawing/2014/main" id="{677F6929-7548-C2DB-2161-FAEB116473FF}"/>
                  </a:ext>
                </a:extLst>
              </p:cNvPr>
              <p:cNvSpPr/>
              <p:nvPr/>
            </p:nvSpPr>
            <p:spPr>
              <a:xfrm>
                <a:off x="3217204" y="3002617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28" name="Google Shape;138;p18">
                <a:extLst>
                  <a:ext uri="{FF2B5EF4-FFF2-40B4-BE49-F238E27FC236}">
                    <a16:creationId xmlns:a16="http://schemas.microsoft.com/office/drawing/2014/main" id="{B87E5533-BEEB-A60A-DECB-7EBB0F2B0572}"/>
                  </a:ext>
                </a:extLst>
              </p:cNvPr>
              <p:cNvSpPr/>
              <p:nvPr/>
            </p:nvSpPr>
            <p:spPr>
              <a:xfrm>
                <a:off x="3473437" y="3346719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29" name="Google Shape;139;p18">
                <a:extLst>
                  <a:ext uri="{FF2B5EF4-FFF2-40B4-BE49-F238E27FC236}">
                    <a16:creationId xmlns:a16="http://schemas.microsoft.com/office/drawing/2014/main" id="{7147B3EF-6BD0-48B5-105B-42F1895DBBF0}"/>
                  </a:ext>
                </a:extLst>
              </p:cNvPr>
              <p:cNvSpPr/>
              <p:nvPr/>
            </p:nvSpPr>
            <p:spPr>
              <a:xfrm>
                <a:off x="3815670" y="2709948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31" name="Google Shape;140;p18">
                <a:extLst>
                  <a:ext uri="{FF2B5EF4-FFF2-40B4-BE49-F238E27FC236}">
                    <a16:creationId xmlns:a16="http://schemas.microsoft.com/office/drawing/2014/main" id="{6EDAEA4A-B481-1190-4409-46D32CB33FC7}"/>
                  </a:ext>
                </a:extLst>
              </p:cNvPr>
              <p:cNvSpPr/>
              <p:nvPr/>
            </p:nvSpPr>
            <p:spPr>
              <a:xfrm>
                <a:off x="3856178" y="3084724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cxnSp>
            <p:nvCxnSpPr>
              <p:cNvPr id="132" name="Google Shape;150;p18">
                <a:extLst>
                  <a:ext uri="{FF2B5EF4-FFF2-40B4-BE49-F238E27FC236}">
                    <a16:creationId xmlns:a16="http://schemas.microsoft.com/office/drawing/2014/main" id="{F2CA8F4C-EFAD-3863-9D5E-0ECF1E6E747B}"/>
                  </a:ext>
                </a:extLst>
              </p:cNvPr>
              <p:cNvCxnSpPr>
                <a:cxnSpLocks/>
                <a:endCxn id="129" idx="2"/>
              </p:cNvCxnSpPr>
              <p:nvPr/>
            </p:nvCxnSpPr>
            <p:spPr>
              <a:xfrm>
                <a:off x="3693276" y="2718974"/>
                <a:ext cx="122394" cy="12196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3" name="Google Shape;151;p18">
                <a:extLst>
                  <a:ext uri="{FF2B5EF4-FFF2-40B4-BE49-F238E27FC236}">
                    <a16:creationId xmlns:a16="http://schemas.microsoft.com/office/drawing/2014/main" id="{B4CB1205-2344-868E-5AB8-20DC5E69AE0C}"/>
                  </a:ext>
                </a:extLst>
              </p:cNvPr>
              <p:cNvCxnSpPr>
                <a:cxnSpLocks/>
                <a:stCxn id="126" idx="4"/>
                <a:endCxn id="127" idx="7"/>
              </p:cNvCxnSpPr>
              <p:nvPr/>
            </p:nvCxnSpPr>
            <p:spPr>
              <a:xfrm flipH="1">
                <a:off x="3477554" y="2849977"/>
                <a:ext cx="63244" cy="19100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4" name="Google Shape;152;p18">
                <a:extLst>
                  <a:ext uri="{FF2B5EF4-FFF2-40B4-BE49-F238E27FC236}">
                    <a16:creationId xmlns:a16="http://schemas.microsoft.com/office/drawing/2014/main" id="{5E2E3FF0-B972-213C-F8BE-FA58DA1BB82D}"/>
                  </a:ext>
                </a:extLst>
              </p:cNvPr>
              <p:cNvCxnSpPr>
                <a:cxnSpLocks/>
                <a:stCxn id="127" idx="4"/>
                <a:endCxn id="128" idx="1"/>
              </p:cNvCxnSpPr>
              <p:nvPr/>
            </p:nvCxnSpPr>
            <p:spPr>
              <a:xfrm>
                <a:off x="3369713" y="3264606"/>
                <a:ext cx="148392" cy="1204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5" name="Google Shape;153;p18">
                <a:extLst>
                  <a:ext uri="{FF2B5EF4-FFF2-40B4-BE49-F238E27FC236}">
                    <a16:creationId xmlns:a16="http://schemas.microsoft.com/office/drawing/2014/main" id="{5C2F0345-963D-2B97-CB33-DE519DA09D6E}"/>
                  </a:ext>
                </a:extLst>
              </p:cNvPr>
              <p:cNvCxnSpPr>
                <a:cxnSpLocks/>
                <a:stCxn id="128" idx="0"/>
                <a:endCxn id="129" idx="3"/>
              </p:cNvCxnSpPr>
              <p:nvPr/>
            </p:nvCxnSpPr>
            <p:spPr>
              <a:xfrm flipV="1">
                <a:off x="3625946" y="2933570"/>
                <a:ext cx="234393" cy="4131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6" name="Google Shape;154;p18">
                <a:extLst>
                  <a:ext uri="{FF2B5EF4-FFF2-40B4-BE49-F238E27FC236}">
                    <a16:creationId xmlns:a16="http://schemas.microsoft.com/office/drawing/2014/main" id="{01F5D2CD-6469-D542-E104-60BBB1F88023}"/>
                  </a:ext>
                </a:extLst>
              </p:cNvPr>
              <p:cNvCxnSpPr>
                <a:cxnSpLocks/>
                <a:stCxn id="129" idx="4"/>
                <a:endCxn id="131" idx="0"/>
              </p:cNvCxnSpPr>
              <p:nvPr/>
            </p:nvCxnSpPr>
            <p:spPr>
              <a:xfrm>
                <a:off x="3968179" y="2971937"/>
                <a:ext cx="40508" cy="1127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7" name="Google Shape;156;p18">
                <a:extLst>
                  <a:ext uri="{FF2B5EF4-FFF2-40B4-BE49-F238E27FC236}">
                    <a16:creationId xmlns:a16="http://schemas.microsoft.com/office/drawing/2014/main" id="{DF46F80B-9EE3-6CFB-8E40-1F595308CE05}"/>
                  </a:ext>
                </a:extLst>
              </p:cNvPr>
              <p:cNvCxnSpPr>
                <a:cxnSpLocks/>
                <a:stCxn id="131" idx="3"/>
                <a:endCxn id="128" idx="6"/>
              </p:cNvCxnSpPr>
              <p:nvPr/>
            </p:nvCxnSpPr>
            <p:spPr>
              <a:xfrm flipH="1">
                <a:off x="3778455" y="3308346"/>
                <a:ext cx="122392" cy="16936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7608922-618C-CFB2-4C5E-41EF107AC976}"/>
                </a:ext>
              </a:extLst>
            </p:cNvPr>
            <p:cNvGrpSpPr/>
            <p:nvPr/>
          </p:nvGrpSpPr>
          <p:grpSpPr>
            <a:xfrm>
              <a:off x="4385314" y="2131155"/>
              <a:ext cx="1303906" cy="1217806"/>
              <a:chOff x="4385314" y="2131155"/>
              <a:chExt cx="1303906" cy="1217806"/>
            </a:xfrm>
          </p:grpSpPr>
          <p:sp>
            <p:nvSpPr>
              <p:cNvPr id="111" name="Google Shape;64;p14">
                <a:extLst>
                  <a:ext uri="{FF2B5EF4-FFF2-40B4-BE49-F238E27FC236}">
                    <a16:creationId xmlns:a16="http://schemas.microsoft.com/office/drawing/2014/main" id="{8ABE4E57-4E1B-A1B7-FE73-DA31CBA362A7}"/>
                  </a:ext>
                </a:extLst>
              </p:cNvPr>
              <p:cNvSpPr/>
              <p:nvPr/>
            </p:nvSpPr>
            <p:spPr>
              <a:xfrm>
                <a:off x="4385314" y="2131155"/>
                <a:ext cx="1303906" cy="1217806"/>
              </a:xfrm>
              <a:prstGeom prst="ellipse">
                <a:avLst/>
              </a:prstGeom>
              <a:solidFill>
                <a:srgbClr val="DD7E6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800" dirty="0"/>
              </a:p>
            </p:txBody>
          </p:sp>
          <p:sp>
            <p:nvSpPr>
              <p:cNvPr id="112" name="Google Shape;141;p18">
                <a:extLst>
                  <a:ext uri="{FF2B5EF4-FFF2-40B4-BE49-F238E27FC236}">
                    <a16:creationId xmlns:a16="http://schemas.microsoft.com/office/drawing/2014/main" id="{32C1C97C-AAE5-3117-A3B4-8BFF2171E038}"/>
                  </a:ext>
                </a:extLst>
              </p:cNvPr>
              <p:cNvSpPr/>
              <p:nvPr/>
            </p:nvSpPr>
            <p:spPr>
              <a:xfrm>
                <a:off x="4903502" y="2229705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13" name="Google Shape;142;p18">
                <a:extLst>
                  <a:ext uri="{FF2B5EF4-FFF2-40B4-BE49-F238E27FC236}">
                    <a16:creationId xmlns:a16="http://schemas.microsoft.com/office/drawing/2014/main" id="{7F6CE798-E462-2575-6758-942DDB8374E7}"/>
                  </a:ext>
                </a:extLst>
              </p:cNvPr>
              <p:cNvSpPr/>
              <p:nvPr/>
            </p:nvSpPr>
            <p:spPr>
              <a:xfrm>
                <a:off x="4847573" y="2990514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14" name="Google Shape;143;p18">
                <a:extLst>
                  <a:ext uri="{FF2B5EF4-FFF2-40B4-BE49-F238E27FC236}">
                    <a16:creationId xmlns:a16="http://schemas.microsoft.com/office/drawing/2014/main" id="{FFF3CC59-321E-800D-A34C-9DCDD6BA5204}"/>
                  </a:ext>
                </a:extLst>
              </p:cNvPr>
              <p:cNvSpPr/>
              <p:nvPr/>
            </p:nvSpPr>
            <p:spPr>
              <a:xfrm>
                <a:off x="5274451" y="2466817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15" name="Google Shape;144;p18">
                <a:extLst>
                  <a:ext uri="{FF2B5EF4-FFF2-40B4-BE49-F238E27FC236}">
                    <a16:creationId xmlns:a16="http://schemas.microsoft.com/office/drawing/2014/main" id="{2CF7291F-F92F-209C-AFED-6BE536B76DE1}"/>
                  </a:ext>
                </a:extLst>
              </p:cNvPr>
              <p:cNvSpPr/>
              <p:nvPr/>
            </p:nvSpPr>
            <p:spPr>
              <a:xfrm>
                <a:off x="4530191" y="2608627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16" name="Google Shape;145;p18">
                <a:extLst>
                  <a:ext uri="{FF2B5EF4-FFF2-40B4-BE49-F238E27FC236}">
                    <a16:creationId xmlns:a16="http://schemas.microsoft.com/office/drawing/2014/main" id="{1EEE1B51-CD9B-8AE4-8C6F-46738379FC2E}"/>
                  </a:ext>
                </a:extLst>
              </p:cNvPr>
              <p:cNvSpPr/>
              <p:nvPr/>
            </p:nvSpPr>
            <p:spPr>
              <a:xfrm>
                <a:off x="4860911" y="2624941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cxnSp>
            <p:nvCxnSpPr>
              <p:cNvPr id="117" name="Google Shape;157;p18">
                <a:extLst>
                  <a:ext uri="{FF2B5EF4-FFF2-40B4-BE49-F238E27FC236}">
                    <a16:creationId xmlns:a16="http://schemas.microsoft.com/office/drawing/2014/main" id="{2AF52FD3-5C33-7F32-EE08-4A0C26D5A246}"/>
                  </a:ext>
                </a:extLst>
              </p:cNvPr>
              <p:cNvCxnSpPr>
                <a:stCxn id="115" idx="0"/>
                <a:endCxn id="112" idx="2"/>
              </p:cNvCxnSpPr>
              <p:nvPr/>
            </p:nvCxnSpPr>
            <p:spPr>
              <a:xfrm flipV="1">
                <a:off x="4682701" y="2360699"/>
                <a:ext cx="220801" cy="24792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18" name="Google Shape;158;p18">
                <a:extLst>
                  <a:ext uri="{FF2B5EF4-FFF2-40B4-BE49-F238E27FC236}">
                    <a16:creationId xmlns:a16="http://schemas.microsoft.com/office/drawing/2014/main" id="{B7AAF7B5-9D43-504D-8278-9E8B985F9ABA}"/>
                  </a:ext>
                </a:extLst>
              </p:cNvPr>
              <p:cNvCxnSpPr>
                <a:stCxn id="115" idx="4"/>
                <a:endCxn id="113" idx="1"/>
              </p:cNvCxnSpPr>
              <p:nvPr/>
            </p:nvCxnSpPr>
            <p:spPr>
              <a:xfrm>
                <a:off x="4682701" y="2870615"/>
                <a:ext cx="209541" cy="1582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19" name="Google Shape;159;p18">
                <a:extLst>
                  <a:ext uri="{FF2B5EF4-FFF2-40B4-BE49-F238E27FC236}">
                    <a16:creationId xmlns:a16="http://schemas.microsoft.com/office/drawing/2014/main" id="{243E207C-E383-EEF0-0348-7420E62F9D3B}"/>
                  </a:ext>
                </a:extLst>
              </p:cNvPr>
              <p:cNvCxnSpPr>
                <a:cxnSpLocks/>
                <a:stCxn id="113" idx="0"/>
                <a:endCxn id="116" idx="4"/>
              </p:cNvCxnSpPr>
              <p:nvPr/>
            </p:nvCxnSpPr>
            <p:spPr>
              <a:xfrm flipV="1">
                <a:off x="5000083" y="2886929"/>
                <a:ext cx="13338" cy="10358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0" name="Google Shape;160;p18">
                <a:extLst>
                  <a:ext uri="{FF2B5EF4-FFF2-40B4-BE49-F238E27FC236}">
                    <a16:creationId xmlns:a16="http://schemas.microsoft.com/office/drawing/2014/main" id="{844B52E2-30E6-DED2-E177-5631813F992C}"/>
                  </a:ext>
                </a:extLst>
              </p:cNvPr>
              <p:cNvCxnSpPr>
                <a:cxnSpLocks/>
                <a:stCxn id="113" idx="6"/>
                <a:endCxn id="124" idx="3"/>
              </p:cNvCxnSpPr>
              <p:nvPr/>
            </p:nvCxnSpPr>
            <p:spPr>
              <a:xfrm flipV="1">
                <a:off x="5152592" y="3017923"/>
                <a:ext cx="207105" cy="10358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1" name="Google Shape;161;p18">
                <a:extLst>
                  <a:ext uri="{FF2B5EF4-FFF2-40B4-BE49-F238E27FC236}">
                    <a16:creationId xmlns:a16="http://schemas.microsoft.com/office/drawing/2014/main" id="{6D1D1D1D-0C2E-24D1-5E18-E861D94DFB04}"/>
                  </a:ext>
                </a:extLst>
              </p:cNvPr>
              <p:cNvCxnSpPr>
                <a:cxnSpLocks/>
                <a:stCxn id="116" idx="0"/>
                <a:endCxn id="112" idx="4"/>
              </p:cNvCxnSpPr>
              <p:nvPr/>
            </p:nvCxnSpPr>
            <p:spPr>
              <a:xfrm flipV="1">
                <a:off x="5013421" y="2491693"/>
                <a:ext cx="42591" cy="1332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2" name="Google Shape;162;p18">
                <a:extLst>
                  <a:ext uri="{FF2B5EF4-FFF2-40B4-BE49-F238E27FC236}">
                    <a16:creationId xmlns:a16="http://schemas.microsoft.com/office/drawing/2014/main" id="{1E61E91C-F51A-E623-6D36-75AF0D7512CA}"/>
                  </a:ext>
                </a:extLst>
              </p:cNvPr>
              <p:cNvCxnSpPr>
                <a:stCxn id="114" idx="3"/>
                <a:endCxn id="116" idx="7"/>
              </p:cNvCxnSpPr>
              <p:nvPr/>
            </p:nvCxnSpPr>
            <p:spPr>
              <a:xfrm flipH="1" flipV="1">
                <a:off x="5121261" y="2663308"/>
                <a:ext cx="197859" cy="27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3" name="Google Shape;163;p18">
                <a:extLst>
                  <a:ext uri="{FF2B5EF4-FFF2-40B4-BE49-F238E27FC236}">
                    <a16:creationId xmlns:a16="http://schemas.microsoft.com/office/drawing/2014/main" id="{37E701FE-E760-0F5D-CD24-8DE26A6AB6FA}"/>
                  </a:ext>
                </a:extLst>
              </p:cNvPr>
              <p:cNvCxnSpPr>
                <a:cxnSpLocks/>
                <a:stCxn id="124" idx="1"/>
                <a:endCxn id="116" idx="5"/>
              </p:cNvCxnSpPr>
              <p:nvPr/>
            </p:nvCxnSpPr>
            <p:spPr>
              <a:xfrm flipH="1">
                <a:off x="5121261" y="2832669"/>
                <a:ext cx="238436" cy="1589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24" name="Google Shape;171;p18">
                <a:extLst>
                  <a:ext uri="{FF2B5EF4-FFF2-40B4-BE49-F238E27FC236}">
                    <a16:creationId xmlns:a16="http://schemas.microsoft.com/office/drawing/2014/main" id="{B0A71952-58B6-56E6-B331-79A3274D18B1}"/>
                  </a:ext>
                </a:extLst>
              </p:cNvPr>
              <p:cNvSpPr/>
              <p:nvPr/>
            </p:nvSpPr>
            <p:spPr>
              <a:xfrm>
                <a:off x="5315028" y="2794302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EB4781F-8D83-572D-A27A-644BC1F228A8}"/>
                </a:ext>
              </a:extLst>
            </p:cNvPr>
            <p:cNvGrpSpPr/>
            <p:nvPr/>
          </p:nvGrpSpPr>
          <p:grpSpPr>
            <a:xfrm>
              <a:off x="3775166" y="3594357"/>
              <a:ext cx="1255583" cy="1163672"/>
              <a:chOff x="3775166" y="3594357"/>
              <a:chExt cx="1255583" cy="1163672"/>
            </a:xfrm>
          </p:grpSpPr>
          <p:sp>
            <p:nvSpPr>
              <p:cNvPr id="74" name="Google Shape;59;p14">
                <a:extLst>
                  <a:ext uri="{FF2B5EF4-FFF2-40B4-BE49-F238E27FC236}">
                    <a16:creationId xmlns:a16="http://schemas.microsoft.com/office/drawing/2014/main" id="{1A871CFD-163F-E3AD-714D-445F729781C1}"/>
                  </a:ext>
                </a:extLst>
              </p:cNvPr>
              <p:cNvSpPr/>
              <p:nvPr/>
            </p:nvSpPr>
            <p:spPr>
              <a:xfrm>
                <a:off x="3775166" y="3594357"/>
                <a:ext cx="1255583" cy="1163672"/>
              </a:xfrm>
              <a:prstGeom prst="ellipse">
                <a:avLst/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800" dirty="0"/>
              </a:p>
            </p:txBody>
          </p:sp>
          <p:sp>
            <p:nvSpPr>
              <p:cNvPr id="75" name="Google Shape;146;p18">
                <a:extLst>
                  <a:ext uri="{FF2B5EF4-FFF2-40B4-BE49-F238E27FC236}">
                    <a16:creationId xmlns:a16="http://schemas.microsoft.com/office/drawing/2014/main" id="{6BBA40A4-6BBD-40D7-8235-8DEFEBB612E6}"/>
                  </a:ext>
                </a:extLst>
              </p:cNvPr>
              <p:cNvSpPr/>
              <p:nvPr/>
            </p:nvSpPr>
            <p:spPr>
              <a:xfrm>
                <a:off x="4064733" y="3859693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6" name="Google Shape;147;p18">
                <a:extLst>
                  <a:ext uri="{FF2B5EF4-FFF2-40B4-BE49-F238E27FC236}">
                    <a16:creationId xmlns:a16="http://schemas.microsoft.com/office/drawing/2014/main" id="{60C7713A-9E39-E201-9898-0586380CEFEF}"/>
                  </a:ext>
                </a:extLst>
              </p:cNvPr>
              <p:cNvSpPr/>
              <p:nvPr/>
            </p:nvSpPr>
            <p:spPr>
              <a:xfrm>
                <a:off x="3968015" y="4214158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7" name="Google Shape;148;p18">
                <a:extLst>
                  <a:ext uri="{FF2B5EF4-FFF2-40B4-BE49-F238E27FC236}">
                    <a16:creationId xmlns:a16="http://schemas.microsoft.com/office/drawing/2014/main" id="{08F6DA24-962F-9FD2-2050-5B2B817D1C10}"/>
                  </a:ext>
                </a:extLst>
              </p:cNvPr>
              <p:cNvSpPr/>
              <p:nvPr/>
            </p:nvSpPr>
            <p:spPr>
              <a:xfrm>
                <a:off x="4511125" y="3859693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8" name="Google Shape;149;p18">
                <a:extLst>
                  <a:ext uri="{FF2B5EF4-FFF2-40B4-BE49-F238E27FC236}">
                    <a16:creationId xmlns:a16="http://schemas.microsoft.com/office/drawing/2014/main" id="{AC68CAD0-8049-C15B-2C30-DF8116ADD263}"/>
                  </a:ext>
                </a:extLst>
              </p:cNvPr>
              <p:cNvSpPr/>
              <p:nvPr/>
            </p:nvSpPr>
            <p:spPr>
              <a:xfrm>
                <a:off x="4473926" y="4268104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cxnSp>
            <p:nvCxnSpPr>
              <p:cNvPr id="79" name="Google Shape;165;p18">
                <a:extLst>
                  <a:ext uri="{FF2B5EF4-FFF2-40B4-BE49-F238E27FC236}">
                    <a16:creationId xmlns:a16="http://schemas.microsoft.com/office/drawing/2014/main" id="{2251A936-E623-CF3A-D984-F5659F8B5ED4}"/>
                  </a:ext>
                </a:extLst>
              </p:cNvPr>
              <p:cNvCxnSpPr>
                <a:stCxn id="75" idx="4"/>
                <a:endCxn id="76" idx="0"/>
              </p:cNvCxnSpPr>
              <p:nvPr/>
            </p:nvCxnSpPr>
            <p:spPr>
              <a:xfrm flipH="1">
                <a:off x="4120605" y="4121680"/>
                <a:ext cx="96638" cy="9247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8" name="Google Shape;166;p18">
                <a:extLst>
                  <a:ext uri="{FF2B5EF4-FFF2-40B4-BE49-F238E27FC236}">
                    <a16:creationId xmlns:a16="http://schemas.microsoft.com/office/drawing/2014/main" id="{D045DFED-D58D-8B02-C19B-049A789CF596}"/>
                  </a:ext>
                </a:extLst>
              </p:cNvPr>
              <p:cNvCxnSpPr>
                <a:stCxn id="77" idx="4"/>
                <a:endCxn id="78" idx="0"/>
              </p:cNvCxnSpPr>
              <p:nvPr/>
            </p:nvCxnSpPr>
            <p:spPr>
              <a:xfrm flipH="1">
                <a:off x="4626452" y="4121680"/>
                <a:ext cx="37183" cy="14644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8" name="Google Shape;167;p18">
                <a:extLst>
                  <a:ext uri="{FF2B5EF4-FFF2-40B4-BE49-F238E27FC236}">
                    <a16:creationId xmlns:a16="http://schemas.microsoft.com/office/drawing/2014/main" id="{1555C624-2FC2-D546-7BDE-105C4CB45A10}"/>
                  </a:ext>
                </a:extLst>
              </p:cNvPr>
              <p:cNvCxnSpPr>
                <a:stCxn id="78" idx="1"/>
                <a:endCxn id="75" idx="5"/>
              </p:cNvCxnSpPr>
              <p:nvPr/>
            </p:nvCxnSpPr>
            <p:spPr>
              <a:xfrm rot="10800000">
                <a:off x="4325126" y="4083400"/>
                <a:ext cx="193469" cy="223071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9" name="Google Shape;168;p18">
                <a:extLst>
                  <a:ext uri="{FF2B5EF4-FFF2-40B4-BE49-F238E27FC236}">
                    <a16:creationId xmlns:a16="http://schemas.microsoft.com/office/drawing/2014/main" id="{3CD14F98-499C-94C0-BDCA-DBDF44A928B2}"/>
                  </a:ext>
                </a:extLst>
              </p:cNvPr>
              <p:cNvCxnSpPr>
                <a:stCxn id="75" idx="6"/>
                <a:endCxn id="77" idx="2"/>
              </p:cNvCxnSpPr>
              <p:nvPr/>
            </p:nvCxnSpPr>
            <p:spPr>
              <a:xfrm>
                <a:off x="4369752" y="3990686"/>
                <a:ext cx="14137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10" name="Google Shape;169;p18">
                <a:extLst>
                  <a:ext uri="{FF2B5EF4-FFF2-40B4-BE49-F238E27FC236}">
                    <a16:creationId xmlns:a16="http://schemas.microsoft.com/office/drawing/2014/main" id="{A8DDD6F9-F7D7-6CC7-13D8-13A48678A967}"/>
                  </a:ext>
                </a:extLst>
              </p:cNvPr>
              <p:cNvCxnSpPr>
                <a:stCxn id="76" idx="6"/>
                <a:endCxn id="78" idx="2"/>
              </p:cNvCxnSpPr>
              <p:nvPr/>
            </p:nvCxnSpPr>
            <p:spPr>
              <a:xfrm>
                <a:off x="4273033" y="4345152"/>
                <a:ext cx="200828" cy="5396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40" name="Google Shape;161;p21">
            <a:extLst>
              <a:ext uri="{FF2B5EF4-FFF2-40B4-BE49-F238E27FC236}">
                <a16:creationId xmlns:a16="http://schemas.microsoft.com/office/drawing/2014/main" id="{93E83D31-424F-91DA-D315-8951ACB08E31}"/>
              </a:ext>
            </a:extLst>
          </p:cNvPr>
          <p:cNvSpPr/>
          <p:nvPr/>
        </p:nvSpPr>
        <p:spPr>
          <a:xfrm>
            <a:off x="10264037" y="2726894"/>
            <a:ext cx="1562203" cy="89162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dirty="0">
                <a:solidFill>
                  <a:schemeClr val="dk1"/>
                </a:solidFill>
                <a:latin typeface="+mn-lt"/>
              </a:rPr>
              <a:t>Alerts!</a:t>
            </a:r>
            <a:r>
              <a:rPr lang="en" sz="1400" i="0" dirty="0">
                <a:solidFill>
                  <a:schemeClr val="dk1"/>
                </a:solidFill>
                <a:latin typeface="+mn-lt"/>
              </a:rPr>
              <a:t> </a:t>
            </a:r>
            <a:endParaRPr sz="1400" i="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dirty="0">
                <a:solidFill>
                  <a:schemeClr val="dk1"/>
                </a:solidFill>
                <a:latin typeface="+mn-lt"/>
              </a:rPr>
              <a:t>(null dereference, data leakage, SQL Injections, …)</a:t>
            </a:r>
            <a:endParaRPr sz="1400" i="0" dirty="0">
              <a:latin typeface="+mn-lt"/>
            </a:endParaRPr>
          </a:p>
        </p:txBody>
      </p:sp>
      <p:sp>
        <p:nvSpPr>
          <p:cNvPr id="143" name="Rectangular Callout 142">
            <a:extLst>
              <a:ext uri="{FF2B5EF4-FFF2-40B4-BE49-F238E27FC236}">
                <a16:creationId xmlns:a16="http://schemas.microsoft.com/office/drawing/2014/main" id="{4B2371BE-0979-0DF2-1CE0-D5D0441DB0A6}"/>
              </a:ext>
            </a:extLst>
          </p:cNvPr>
          <p:cNvSpPr/>
          <p:nvPr/>
        </p:nvSpPr>
        <p:spPr>
          <a:xfrm>
            <a:off x="5066168" y="3835041"/>
            <a:ext cx="1029832" cy="488156"/>
          </a:xfrm>
          <a:prstGeom prst="wedgeRectCallout">
            <a:avLst>
              <a:gd name="adj1" fmla="val 25581"/>
              <a:gd name="adj2" fmla="val -84699"/>
            </a:avLst>
          </a:prstGeom>
          <a:ln w="254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400" i="0" noProof="1">
              <a:solidFill>
                <a:srgbClr val="000000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9620185-E3D2-B9C9-A355-DEEE776D9447}"/>
              </a:ext>
            </a:extLst>
          </p:cNvPr>
          <p:cNvSpPr txBox="1"/>
          <p:nvPr/>
        </p:nvSpPr>
        <p:spPr>
          <a:xfrm>
            <a:off x="5086488" y="38790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Jasmine</a:t>
            </a:r>
          </a:p>
        </p:txBody>
      </p:sp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5622DD2F-5A40-6872-A021-D63221C92643}"/>
              </a:ext>
            </a:extLst>
          </p:cNvPr>
          <p:cNvSpPr/>
          <p:nvPr/>
        </p:nvSpPr>
        <p:spPr>
          <a:xfrm>
            <a:off x="8621563" y="2847080"/>
            <a:ext cx="1013374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Analysis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BB5EAAA-E142-5107-58E0-8E5F61BA17A9}"/>
              </a:ext>
            </a:extLst>
          </p:cNvPr>
          <p:cNvCxnSpPr>
            <a:cxnSpLocks/>
          </p:cNvCxnSpPr>
          <p:nvPr/>
        </p:nvCxnSpPr>
        <p:spPr>
          <a:xfrm flipV="1">
            <a:off x="9646523" y="3166898"/>
            <a:ext cx="598950" cy="16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Rectangular Callout 148">
            <a:extLst>
              <a:ext uri="{FF2B5EF4-FFF2-40B4-BE49-F238E27FC236}">
                <a16:creationId xmlns:a16="http://schemas.microsoft.com/office/drawing/2014/main" id="{7C35A581-049F-6F0A-F15E-374040C9BD15}"/>
              </a:ext>
            </a:extLst>
          </p:cNvPr>
          <p:cNvSpPr/>
          <p:nvPr/>
        </p:nvSpPr>
        <p:spPr>
          <a:xfrm>
            <a:off x="8785747" y="1890086"/>
            <a:ext cx="1478290" cy="488156"/>
          </a:xfrm>
          <a:prstGeom prst="wedgeRectCallout">
            <a:avLst>
              <a:gd name="adj1" fmla="val -30089"/>
              <a:gd name="adj2" fmla="val 117187"/>
            </a:avLst>
          </a:prstGeom>
          <a:ln w="254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400" i="0" noProof="1">
              <a:solidFill>
                <a:srgbClr val="000000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8B324F3-E8CF-CF81-09DD-516FE5A12B0C}"/>
              </a:ext>
            </a:extLst>
          </p:cNvPr>
          <p:cNvSpPr txBox="1"/>
          <p:nvPr/>
        </p:nvSpPr>
        <p:spPr>
          <a:xfrm>
            <a:off x="8899721" y="1934109"/>
            <a:ext cx="1250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FlowDroid</a:t>
            </a:r>
            <a:endParaRPr lang="en-US" sz="20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1537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   Static Analysis for Java Spring Microservices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27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81" name="Google Shape;147;p21">
            <a:extLst>
              <a:ext uri="{FF2B5EF4-FFF2-40B4-BE49-F238E27FC236}">
                <a16:creationId xmlns:a16="http://schemas.microsoft.com/office/drawing/2014/main" id="{C1E45623-C194-2D7E-6376-22EECD18DE29}"/>
              </a:ext>
            </a:extLst>
          </p:cNvPr>
          <p:cNvSpPr/>
          <p:nvPr/>
        </p:nvSpPr>
        <p:spPr>
          <a:xfrm>
            <a:off x="2418853" y="2889452"/>
            <a:ext cx="1146286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dirty="0">
                <a:solidFill>
                  <a:schemeClr val="tx1"/>
                </a:solidFill>
                <a:latin typeface="+mn-lt"/>
              </a:rPr>
              <a:t>Soot 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G</a:t>
            </a:r>
            <a:r>
              <a:rPr lang="en" sz="1600" i="0" dirty="0">
                <a:solidFill>
                  <a:schemeClr val="tx1"/>
                </a:solidFill>
                <a:latin typeface="+mn-lt"/>
              </a:rPr>
              <a:t>enerator 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B9CF38-E850-6874-523C-7D3255FEBCBB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2034639" y="3172432"/>
            <a:ext cx="384214" cy="337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Google Shape;174;p21">
            <a:extLst>
              <a:ext uri="{FF2B5EF4-FFF2-40B4-BE49-F238E27FC236}">
                <a16:creationId xmlns:a16="http://schemas.microsoft.com/office/drawing/2014/main" id="{07E72F5A-B9D5-EDFA-042D-F8612A472170}"/>
              </a:ext>
            </a:extLst>
          </p:cNvPr>
          <p:cNvSpPr/>
          <p:nvPr/>
        </p:nvSpPr>
        <p:spPr>
          <a:xfrm>
            <a:off x="3882718" y="2836588"/>
            <a:ext cx="953419" cy="683229"/>
          </a:xfrm>
          <a:prstGeom prst="flowChartMultidocument">
            <a:avLst/>
          </a:prstGeom>
          <a:ln w="12700"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(Jimple)</a:t>
            </a:r>
            <a:endParaRPr sz="12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D7D8D7-8A23-A93D-28AD-A0CE09429BD2}"/>
              </a:ext>
            </a:extLst>
          </p:cNvPr>
          <p:cNvCxnSpPr>
            <a:cxnSpLocks/>
            <a:stCxn id="81" idx="3"/>
            <a:endCxn id="83" idx="1"/>
          </p:cNvCxnSpPr>
          <p:nvPr/>
        </p:nvCxnSpPr>
        <p:spPr>
          <a:xfrm>
            <a:off x="3565139" y="3175802"/>
            <a:ext cx="317579" cy="240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Google Shape;147;p21">
            <a:extLst>
              <a:ext uri="{FF2B5EF4-FFF2-40B4-BE49-F238E27FC236}">
                <a16:creationId xmlns:a16="http://schemas.microsoft.com/office/drawing/2014/main" id="{EED33B97-97F2-5C44-8DFD-E5636CB5FA9F}"/>
              </a:ext>
            </a:extLst>
          </p:cNvPr>
          <p:cNvSpPr/>
          <p:nvPr/>
        </p:nvSpPr>
        <p:spPr>
          <a:xfrm>
            <a:off x="5544294" y="2876316"/>
            <a:ext cx="1013374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DI/AOP Modelling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93D50AE-7FD4-7572-B205-2A31F7978870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4840808" y="3162666"/>
            <a:ext cx="7034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6AEDCF3-328C-3924-40EC-1BE0B53F0DC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6557668" y="3162666"/>
            <a:ext cx="5888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FF34A3-2AE2-AE95-53EC-A459C20A55AB}"/>
              </a:ext>
            </a:extLst>
          </p:cNvPr>
          <p:cNvCxnSpPr>
            <a:cxnSpLocks/>
          </p:cNvCxnSpPr>
          <p:nvPr/>
        </p:nvCxnSpPr>
        <p:spPr>
          <a:xfrm flipV="1">
            <a:off x="8029213" y="3162498"/>
            <a:ext cx="598950" cy="16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A88E837-BB07-24C0-E54B-9319DF109FB1}"/>
              </a:ext>
            </a:extLst>
          </p:cNvPr>
          <p:cNvSpPr txBox="1"/>
          <p:nvPr/>
        </p:nvSpPr>
        <p:spPr>
          <a:xfrm>
            <a:off x="1936895" y="3711197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Microservices</a:t>
            </a:r>
          </a:p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to analyze </a:t>
            </a:r>
          </a:p>
        </p:txBody>
      </p:sp>
      <p:sp>
        <p:nvSpPr>
          <p:cNvPr id="8" name="Google Shape;144;p21">
            <a:extLst>
              <a:ext uri="{FF2B5EF4-FFF2-40B4-BE49-F238E27FC236}">
                <a16:creationId xmlns:a16="http://schemas.microsoft.com/office/drawing/2014/main" id="{B16BAD39-9030-ADE2-E05B-88A4A976187C}"/>
              </a:ext>
            </a:extLst>
          </p:cNvPr>
          <p:cNvSpPr/>
          <p:nvPr/>
        </p:nvSpPr>
        <p:spPr>
          <a:xfrm>
            <a:off x="1093824" y="1890086"/>
            <a:ext cx="843071" cy="24807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FE10C8-99AE-45F2-0724-DF362BCE882D}"/>
              </a:ext>
            </a:extLst>
          </p:cNvPr>
          <p:cNvGrpSpPr/>
          <p:nvPr/>
        </p:nvGrpSpPr>
        <p:grpSpPr>
          <a:xfrm>
            <a:off x="1183250" y="1910792"/>
            <a:ext cx="654504" cy="776710"/>
            <a:chOff x="218894" y="408950"/>
            <a:chExt cx="654504" cy="776710"/>
          </a:xfrm>
        </p:grpSpPr>
        <p:pic>
          <p:nvPicPr>
            <p:cNvPr id="10" name="Picture 2" descr="JAR file format - Free interface icons">
              <a:extLst>
                <a:ext uri="{FF2B5EF4-FFF2-40B4-BE49-F238E27FC236}">
                  <a16:creationId xmlns:a16="http://schemas.microsoft.com/office/drawing/2014/main" id="{FFADD73D-6E19-3CF0-7955-5D030FB58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98" y="573660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Google Shape;62;p14">
              <a:extLst>
                <a:ext uri="{FF2B5EF4-FFF2-40B4-BE49-F238E27FC236}">
                  <a16:creationId xmlns:a16="http://schemas.microsoft.com/office/drawing/2014/main" id="{E6F8D58C-C6CC-9D08-0F4F-E8C843A59CF2}"/>
                </a:ext>
              </a:extLst>
            </p:cNvPr>
            <p:cNvSpPr/>
            <p:nvPr/>
          </p:nvSpPr>
          <p:spPr>
            <a:xfrm rot="21598512">
              <a:off x="245316" y="408950"/>
              <a:ext cx="319220" cy="329419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B131C7-1EE0-BEE3-CC28-F191C9453AA1}"/>
                </a:ext>
              </a:extLst>
            </p:cNvPr>
            <p:cNvSpPr txBox="1"/>
            <p:nvPr/>
          </p:nvSpPr>
          <p:spPr>
            <a:xfrm>
              <a:off x="218894" y="413809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i="0" dirty="0">
                  <a:solidFill>
                    <a:schemeClr val="tx1"/>
                  </a:solidFill>
                  <a:latin typeface="+mn-lt"/>
                </a:rPr>
                <a:t>S1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36A532-FA61-B04A-A03D-AE1BB4AD9AC4}"/>
              </a:ext>
            </a:extLst>
          </p:cNvPr>
          <p:cNvGrpSpPr/>
          <p:nvPr/>
        </p:nvGrpSpPr>
        <p:grpSpPr>
          <a:xfrm>
            <a:off x="1174323" y="2760403"/>
            <a:ext cx="663431" cy="771965"/>
            <a:chOff x="207110" y="1429676"/>
            <a:chExt cx="663431" cy="77196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5AB813-B5DD-9E95-4F59-1A01D4832D4D}"/>
                </a:ext>
              </a:extLst>
            </p:cNvPr>
            <p:cNvGrpSpPr/>
            <p:nvPr/>
          </p:nvGrpSpPr>
          <p:grpSpPr>
            <a:xfrm>
              <a:off x="245606" y="1429676"/>
              <a:ext cx="624935" cy="771965"/>
              <a:chOff x="245606" y="1429676"/>
              <a:chExt cx="624935" cy="771965"/>
            </a:xfrm>
          </p:grpSpPr>
          <p:pic>
            <p:nvPicPr>
              <p:cNvPr id="23" name="Picture 22" descr="JAR file format - Free interface icons">
                <a:extLst>
                  <a:ext uri="{FF2B5EF4-FFF2-40B4-BE49-F238E27FC236}">
                    <a16:creationId xmlns:a16="http://schemas.microsoft.com/office/drawing/2014/main" id="{735E6325-D042-0442-B44C-29A922D502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541" y="1589641"/>
                <a:ext cx="612000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Google Shape;64;p14">
                <a:extLst>
                  <a:ext uri="{FF2B5EF4-FFF2-40B4-BE49-F238E27FC236}">
                    <a16:creationId xmlns:a16="http://schemas.microsoft.com/office/drawing/2014/main" id="{908B8563-C767-8923-3D7A-6652CDBDCA6C}"/>
                  </a:ext>
                </a:extLst>
              </p:cNvPr>
              <p:cNvSpPr/>
              <p:nvPr/>
            </p:nvSpPr>
            <p:spPr>
              <a:xfrm>
                <a:off x="245606" y="1429676"/>
                <a:ext cx="334020" cy="311964"/>
              </a:xfrm>
              <a:prstGeom prst="ellipse">
                <a:avLst/>
              </a:prstGeom>
              <a:solidFill>
                <a:srgbClr val="DD7E6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349516-466D-3911-5D9A-AA33C28A2045}"/>
                </a:ext>
              </a:extLst>
            </p:cNvPr>
            <p:cNvSpPr txBox="1"/>
            <p:nvPr/>
          </p:nvSpPr>
          <p:spPr>
            <a:xfrm>
              <a:off x="207110" y="1437307"/>
              <a:ext cx="428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i="0" dirty="0">
                  <a:solidFill>
                    <a:schemeClr val="tx1"/>
                  </a:solidFill>
                  <a:latin typeface="+mn-lt"/>
                </a:rPr>
                <a:t>S2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010180-645F-1D53-2C2F-DED1346C7FB4}"/>
              </a:ext>
            </a:extLst>
          </p:cNvPr>
          <p:cNvGrpSpPr/>
          <p:nvPr/>
        </p:nvGrpSpPr>
        <p:grpSpPr>
          <a:xfrm>
            <a:off x="1189771" y="3606995"/>
            <a:ext cx="647983" cy="716202"/>
            <a:chOff x="195664" y="2443537"/>
            <a:chExt cx="647983" cy="716202"/>
          </a:xfrm>
        </p:grpSpPr>
        <p:pic>
          <p:nvPicPr>
            <p:cNvPr id="26" name="Picture 2" descr="JAR file format - Free interface icons">
              <a:extLst>
                <a:ext uri="{FF2B5EF4-FFF2-40B4-BE49-F238E27FC236}">
                  <a16:creationId xmlns:a16="http://schemas.microsoft.com/office/drawing/2014/main" id="{2EFE0A78-8A99-ABD6-F383-D0C3F62CB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47" y="2547739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Google Shape;59;p14">
              <a:extLst>
                <a:ext uri="{FF2B5EF4-FFF2-40B4-BE49-F238E27FC236}">
                  <a16:creationId xmlns:a16="http://schemas.microsoft.com/office/drawing/2014/main" id="{6C45CDA0-C77B-7A01-D202-B231AE8F5894}"/>
                </a:ext>
              </a:extLst>
            </p:cNvPr>
            <p:cNvSpPr/>
            <p:nvPr/>
          </p:nvSpPr>
          <p:spPr>
            <a:xfrm rot="21599493">
              <a:off x="208647" y="2443537"/>
              <a:ext cx="357472" cy="331304"/>
            </a:xfrm>
            <a:prstGeom prst="ellipse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DB8C91-2AB6-B905-C5A8-F679BF35C185}"/>
                </a:ext>
              </a:extLst>
            </p:cNvPr>
            <p:cNvSpPr txBox="1"/>
            <p:nvPr/>
          </p:nvSpPr>
          <p:spPr>
            <a:xfrm>
              <a:off x="195664" y="2445210"/>
              <a:ext cx="3834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i="0" dirty="0">
                  <a:solidFill>
                    <a:schemeClr val="tx1"/>
                  </a:solidFill>
                  <a:latin typeface="+mn-lt"/>
                </a:rPr>
                <a:t>S3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2365A3A-6C6C-C206-BB0B-FF1BA31DCAF2}"/>
              </a:ext>
            </a:extLst>
          </p:cNvPr>
          <p:cNvSpPr txBox="1"/>
          <p:nvPr/>
        </p:nvSpPr>
        <p:spPr>
          <a:xfrm>
            <a:off x="6852110" y="3707600"/>
            <a:ext cx="202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Inter/</a:t>
            </a:r>
            <a:r>
              <a:rPr lang="en-CA" sz="1800" i="0" dirty="0" err="1">
                <a:solidFill>
                  <a:schemeClr val="tx1"/>
                </a:solidFill>
                <a:latin typeface="+mn-lt"/>
              </a:rPr>
              <a:t>intraservice</a:t>
            </a:r>
            <a:r>
              <a:rPr lang="en-CA" sz="1800" i="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Control flow graph/</a:t>
            </a:r>
          </a:p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Data flow graph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0EB1CC7-B975-EC8D-7414-565000A94F39}"/>
              </a:ext>
            </a:extLst>
          </p:cNvPr>
          <p:cNvGrpSpPr/>
          <p:nvPr/>
        </p:nvGrpSpPr>
        <p:grpSpPr>
          <a:xfrm>
            <a:off x="6921474" y="2275430"/>
            <a:ext cx="1299135" cy="1281909"/>
            <a:chOff x="3027045" y="2131155"/>
            <a:chExt cx="2662175" cy="262687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CF16B5B-DD12-9BD3-275A-3F2117D26DD2}"/>
                </a:ext>
              </a:extLst>
            </p:cNvPr>
            <p:cNvGrpSpPr/>
            <p:nvPr/>
          </p:nvGrpSpPr>
          <p:grpSpPr>
            <a:xfrm>
              <a:off x="3027045" y="2396846"/>
              <a:ext cx="1278058" cy="1318887"/>
              <a:chOff x="3027045" y="2396846"/>
              <a:chExt cx="1278058" cy="1318887"/>
            </a:xfrm>
          </p:grpSpPr>
          <p:sp>
            <p:nvSpPr>
              <p:cNvPr id="125" name="Google Shape;62;p14">
                <a:extLst>
                  <a:ext uri="{FF2B5EF4-FFF2-40B4-BE49-F238E27FC236}">
                    <a16:creationId xmlns:a16="http://schemas.microsoft.com/office/drawing/2014/main" id="{8C728979-5295-56A8-FC2B-F03D31173910}"/>
                  </a:ext>
                </a:extLst>
              </p:cNvPr>
              <p:cNvSpPr/>
              <p:nvPr/>
            </p:nvSpPr>
            <p:spPr>
              <a:xfrm>
                <a:off x="3027045" y="2396846"/>
                <a:ext cx="1278058" cy="1318887"/>
              </a:xfrm>
              <a:prstGeom prst="ellipse">
                <a:avLst/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800" dirty="0"/>
              </a:p>
            </p:txBody>
          </p:sp>
          <p:sp>
            <p:nvSpPr>
              <p:cNvPr id="126" name="Google Shape;136;p18">
                <a:extLst>
                  <a:ext uri="{FF2B5EF4-FFF2-40B4-BE49-F238E27FC236}">
                    <a16:creationId xmlns:a16="http://schemas.microsoft.com/office/drawing/2014/main" id="{001AD997-ACCF-40AD-918C-6DDA55F102EB}"/>
                  </a:ext>
                </a:extLst>
              </p:cNvPr>
              <p:cNvSpPr/>
              <p:nvPr/>
            </p:nvSpPr>
            <p:spPr>
              <a:xfrm>
                <a:off x="3388289" y="2587988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27" name="Google Shape;137;p18">
                <a:extLst>
                  <a:ext uri="{FF2B5EF4-FFF2-40B4-BE49-F238E27FC236}">
                    <a16:creationId xmlns:a16="http://schemas.microsoft.com/office/drawing/2014/main" id="{677F6929-7548-C2DB-2161-FAEB116473FF}"/>
                  </a:ext>
                </a:extLst>
              </p:cNvPr>
              <p:cNvSpPr/>
              <p:nvPr/>
            </p:nvSpPr>
            <p:spPr>
              <a:xfrm>
                <a:off x="3217204" y="3002617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28" name="Google Shape;138;p18">
                <a:extLst>
                  <a:ext uri="{FF2B5EF4-FFF2-40B4-BE49-F238E27FC236}">
                    <a16:creationId xmlns:a16="http://schemas.microsoft.com/office/drawing/2014/main" id="{B87E5533-BEEB-A60A-DECB-7EBB0F2B0572}"/>
                  </a:ext>
                </a:extLst>
              </p:cNvPr>
              <p:cNvSpPr/>
              <p:nvPr/>
            </p:nvSpPr>
            <p:spPr>
              <a:xfrm>
                <a:off x="3473437" y="3346719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29" name="Google Shape;139;p18">
                <a:extLst>
                  <a:ext uri="{FF2B5EF4-FFF2-40B4-BE49-F238E27FC236}">
                    <a16:creationId xmlns:a16="http://schemas.microsoft.com/office/drawing/2014/main" id="{7147B3EF-6BD0-48B5-105B-42F1895DBBF0}"/>
                  </a:ext>
                </a:extLst>
              </p:cNvPr>
              <p:cNvSpPr/>
              <p:nvPr/>
            </p:nvSpPr>
            <p:spPr>
              <a:xfrm>
                <a:off x="3815670" y="2709948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31" name="Google Shape;140;p18">
                <a:extLst>
                  <a:ext uri="{FF2B5EF4-FFF2-40B4-BE49-F238E27FC236}">
                    <a16:creationId xmlns:a16="http://schemas.microsoft.com/office/drawing/2014/main" id="{6EDAEA4A-B481-1190-4409-46D32CB33FC7}"/>
                  </a:ext>
                </a:extLst>
              </p:cNvPr>
              <p:cNvSpPr/>
              <p:nvPr/>
            </p:nvSpPr>
            <p:spPr>
              <a:xfrm>
                <a:off x="3856178" y="3084724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cxnSp>
            <p:nvCxnSpPr>
              <p:cNvPr id="132" name="Google Shape;150;p18">
                <a:extLst>
                  <a:ext uri="{FF2B5EF4-FFF2-40B4-BE49-F238E27FC236}">
                    <a16:creationId xmlns:a16="http://schemas.microsoft.com/office/drawing/2014/main" id="{F2CA8F4C-EFAD-3863-9D5E-0ECF1E6E747B}"/>
                  </a:ext>
                </a:extLst>
              </p:cNvPr>
              <p:cNvCxnSpPr>
                <a:cxnSpLocks/>
                <a:endCxn id="129" idx="2"/>
              </p:cNvCxnSpPr>
              <p:nvPr/>
            </p:nvCxnSpPr>
            <p:spPr>
              <a:xfrm>
                <a:off x="3693276" y="2718974"/>
                <a:ext cx="122394" cy="12196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3" name="Google Shape;151;p18">
                <a:extLst>
                  <a:ext uri="{FF2B5EF4-FFF2-40B4-BE49-F238E27FC236}">
                    <a16:creationId xmlns:a16="http://schemas.microsoft.com/office/drawing/2014/main" id="{B4CB1205-2344-868E-5AB8-20DC5E69AE0C}"/>
                  </a:ext>
                </a:extLst>
              </p:cNvPr>
              <p:cNvCxnSpPr>
                <a:cxnSpLocks/>
                <a:stCxn id="126" idx="4"/>
                <a:endCxn id="127" idx="7"/>
              </p:cNvCxnSpPr>
              <p:nvPr/>
            </p:nvCxnSpPr>
            <p:spPr>
              <a:xfrm flipH="1">
                <a:off x="3477554" y="2849977"/>
                <a:ext cx="63244" cy="19100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4" name="Google Shape;152;p18">
                <a:extLst>
                  <a:ext uri="{FF2B5EF4-FFF2-40B4-BE49-F238E27FC236}">
                    <a16:creationId xmlns:a16="http://schemas.microsoft.com/office/drawing/2014/main" id="{5E2E3FF0-B972-213C-F8BE-FA58DA1BB82D}"/>
                  </a:ext>
                </a:extLst>
              </p:cNvPr>
              <p:cNvCxnSpPr>
                <a:cxnSpLocks/>
                <a:stCxn id="127" idx="4"/>
                <a:endCxn id="128" idx="1"/>
              </p:cNvCxnSpPr>
              <p:nvPr/>
            </p:nvCxnSpPr>
            <p:spPr>
              <a:xfrm>
                <a:off x="3369713" y="3264606"/>
                <a:ext cx="148392" cy="1204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5" name="Google Shape;153;p18">
                <a:extLst>
                  <a:ext uri="{FF2B5EF4-FFF2-40B4-BE49-F238E27FC236}">
                    <a16:creationId xmlns:a16="http://schemas.microsoft.com/office/drawing/2014/main" id="{5C2F0345-963D-2B97-CB33-DE519DA09D6E}"/>
                  </a:ext>
                </a:extLst>
              </p:cNvPr>
              <p:cNvCxnSpPr>
                <a:cxnSpLocks/>
                <a:stCxn id="128" idx="0"/>
                <a:endCxn id="129" idx="3"/>
              </p:cNvCxnSpPr>
              <p:nvPr/>
            </p:nvCxnSpPr>
            <p:spPr>
              <a:xfrm flipV="1">
                <a:off x="3625946" y="2933570"/>
                <a:ext cx="234393" cy="4131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6" name="Google Shape;154;p18">
                <a:extLst>
                  <a:ext uri="{FF2B5EF4-FFF2-40B4-BE49-F238E27FC236}">
                    <a16:creationId xmlns:a16="http://schemas.microsoft.com/office/drawing/2014/main" id="{01F5D2CD-6469-D542-E104-60BBB1F88023}"/>
                  </a:ext>
                </a:extLst>
              </p:cNvPr>
              <p:cNvCxnSpPr>
                <a:cxnSpLocks/>
                <a:stCxn id="129" idx="4"/>
                <a:endCxn id="131" idx="0"/>
              </p:cNvCxnSpPr>
              <p:nvPr/>
            </p:nvCxnSpPr>
            <p:spPr>
              <a:xfrm>
                <a:off x="3968179" y="2971937"/>
                <a:ext cx="40508" cy="1127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7" name="Google Shape;156;p18">
                <a:extLst>
                  <a:ext uri="{FF2B5EF4-FFF2-40B4-BE49-F238E27FC236}">
                    <a16:creationId xmlns:a16="http://schemas.microsoft.com/office/drawing/2014/main" id="{DF46F80B-9EE3-6CFB-8E40-1F595308CE05}"/>
                  </a:ext>
                </a:extLst>
              </p:cNvPr>
              <p:cNvCxnSpPr>
                <a:cxnSpLocks/>
                <a:stCxn id="131" idx="3"/>
                <a:endCxn id="128" idx="6"/>
              </p:cNvCxnSpPr>
              <p:nvPr/>
            </p:nvCxnSpPr>
            <p:spPr>
              <a:xfrm flipH="1">
                <a:off x="3778455" y="3308346"/>
                <a:ext cx="122392" cy="16936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7608922-618C-CFB2-4C5E-41EF107AC976}"/>
                </a:ext>
              </a:extLst>
            </p:cNvPr>
            <p:cNvGrpSpPr/>
            <p:nvPr/>
          </p:nvGrpSpPr>
          <p:grpSpPr>
            <a:xfrm>
              <a:off x="4385314" y="2131155"/>
              <a:ext cx="1303906" cy="1217806"/>
              <a:chOff x="4385314" y="2131155"/>
              <a:chExt cx="1303906" cy="1217806"/>
            </a:xfrm>
          </p:grpSpPr>
          <p:sp>
            <p:nvSpPr>
              <p:cNvPr id="111" name="Google Shape;64;p14">
                <a:extLst>
                  <a:ext uri="{FF2B5EF4-FFF2-40B4-BE49-F238E27FC236}">
                    <a16:creationId xmlns:a16="http://schemas.microsoft.com/office/drawing/2014/main" id="{8ABE4E57-4E1B-A1B7-FE73-DA31CBA362A7}"/>
                  </a:ext>
                </a:extLst>
              </p:cNvPr>
              <p:cNvSpPr/>
              <p:nvPr/>
            </p:nvSpPr>
            <p:spPr>
              <a:xfrm>
                <a:off x="4385314" y="2131155"/>
                <a:ext cx="1303906" cy="1217806"/>
              </a:xfrm>
              <a:prstGeom prst="ellipse">
                <a:avLst/>
              </a:prstGeom>
              <a:solidFill>
                <a:srgbClr val="DD7E6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800" dirty="0"/>
              </a:p>
            </p:txBody>
          </p:sp>
          <p:sp>
            <p:nvSpPr>
              <p:cNvPr id="112" name="Google Shape;141;p18">
                <a:extLst>
                  <a:ext uri="{FF2B5EF4-FFF2-40B4-BE49-F238E27FC236}">
                    <a16:creationId xmlns:a16="http://schemas.microsoft.com/office/drawing/2014/main" id="{32C1C97C-AAE5-3117-A3B4-8BFF2171E038}"/>
                  </a:ext>
                </a:extLst>
              </p:cNvPr>
              <p:cNvSpPr/>
              <p:nvPr/>
            </p:nvSpPr>
            <p:spPr>
              <a:xfrm>
                <a:off x="4903502" y="2229705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13" name="Google Shape;142;p18">
                <a:extLst>
                  <a:ext uri="{FF2B5EF4-FFF2-40B4-BE49-F238E27FC236}">
                    <a16:creationId xmlns:a16="http://schemas.microsoft.com/office/drawing/2014/main" id="{7F6CE798-E462-2575-6758-942DDB8374E7}"/>
                  </a:ext>
                </a:extLst>
              </p:cNvPr>
              <p:cNvSpPr/>
              <p:nvPr/>
            </p:nvSpPr>
            <p:spPr>
              <a:xfrm>
                <a:off x="4847573" y="2990514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14" name="Google Shape;143;p18">
                <a:extLst>
                  <a:ext uri="{FF2B5EF4-FFF2-40B4-BE49-F238E27FC236}">
                    <a16:creationId xmlns:a16="http://schemas.microsoft.com/office/drawing/2014/main" id="{FFF3CC59-321E-800D-A34C-9DCDD6BA5204}"/>
                  </a:ext>
                </a:extLst>
              </p:cNvPr>
              <p:cNvSpPr/>
              <p:nvPr/>
            </p:nvSpPr>
            <p:spPr>
              <a:xfrm>
                <a:off x="5274451" y="2466817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15" name="Google Shape;144;p18">
                <a:extLst>
                  <a:ext uri="{FF2B5EF4-FFF2-40B4-BE49-F238E27FC236}">
                    <a16:creationId xmlns:a16="http://schemas.microsoft.com/office/drawing/2014/main" id="{2CF7291F-F92F-209C-AFED-6BE536B76DE1}"/>
                  </a:ext>
                </a:extLst>
              </p:cNvPr>
              <p:cNvSpPr/>
              <p:nvPr/>
            </p:nvSpPr>
            <p:spPr>
              <a:xfrm>
                <a:off x="4530191" y="2608627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116" name="Google Shape;145;p18">
                <a:extLst>
                  <a:ext uri="{FF2B5EF4-FFF2-40B4-BE49-F238E27FC236}">
                    <a16:creationId xmlns:a16="http://schemas.microsoft.com/office/drawing/2014/main" id="{1EEE1B51-CD9B-8AE4-8C6F-46738379FC2E}"/>
                  </a:ext>
                </a:extLst>
              </p:cNvPr>
              <p:cNvSpPr/>
              <p:nvPr/>
            </p:nvSpPr>
            <p:spPr>
              <a:xfrm>
                <a:off x="4860911" y="2624941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cxnSp>
            <p:nvCxnSpPr>
              <p:cNvPr id="117" name="Google Shape;157;p18">
                <a:extLst>
                  <a:ext uri="{FF2B5EF4-FFF2-40B4-BE49-F238E27FC236}">
                    <a16:creationId xmlns:a16="http://schemas.microsoft.com/office/drawing/2014/main" id="{2AF52FD3-5C33-7F32-EE08-4A0C26D5A246}"/>
                  </a:ext>
                </a:extLst>
              </p:cNvPr>
              <p:cNvCxnSpPr>
                <a:stCxn id="115" idx="0"/>
                <a:endCxn id="112" idx="2"/>
              </p:cNvCxnSpPr>
              <p:nvPr/>
            </p:nvCxnSpPr>
            <p:spPr>
              <a:xfrm flipV="1">
                <a:off x="4682701" y="2360699"/>
                <a:ext cx="220801" cy="24792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18" name="Google Shape;158;p18">
                <a:extLst>
                  <a:ext uri="{FF2B5EF4-FFF2-40B4-BE49-F238E27FC236}">
                    <a16:creationId xmlns:a16="http://schemas.microsoft.com/office/drawing/2014/main" id="{B7AAF7B5-9D43-504D-8278-9E8B985F9ABA}"/>
                  </a:ext>
                </a:extLst>
              </p:cNvPr>
              <p:cNvCxnSpPr>
                <a:stCxn id="115" idx="4"/>
                <a:endCxn id="113" idx="1"/>
              </p:cNvCxnSpPr>
              <p:nvPr/>
            </p:nvCxnSpPr>
            <p:spPr>
              <a:xfrm>
                <a:off x="4682701" y="2870615"/>
                <a:ext cx="209541" cy="1582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19" name="Google Shape;159;p18">
                <a:extLst>
                  <a:ext uri="{FF2B5EF4-FFF2-40B4-BE49-F238E27FC236}">
                    <a16:creationId xmlns:a16="http://schemas.microsoft.com/office/drawing/2014/main" id="{243E207C-E383-EEF0-0348-7420E62F9D3B}"/>
                  </a:ext>
                </a:extLst>
              </p:cNvPr>
              <p:cNvCxnSpPr>
                <a:cxnSpLocks/>
                <a:stCxn id="113" idx="0"/>
                <a:endCxn id="116" idx="4"/>
              </p:cNvCxnSpPr>
              <p:nvPr/>
            </p:nvCxnSpPr>
            <p:spPr>
              <a:xfrm flipV="1">
                <a:off x="5000083" y="2886929"/>
                <a:ext cx="13338" cy="10358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0" name="Google Shape;160;p18">
                <a:extLst>
                  <a:ext uri="{FF2B5EF4-FFF2-40B4-BE49-F238E27FC236}">
                    <a16:creationId xmlns:a16="http://schemas.microsoft.com/office/drawing/2014/main" id="{844B52E2-30E6-DED2-E177-5631813F992C}"/>
                  </a:ext>
                </a:extLst>
              </p:cNvPr>
              <p:cNvCxnSpPr>
                <a:cxnSpLocks/>
                <a:stCxn id="113" idx="6"/>
                <a:endCxn id="124" idx="3"/>
              </p:cNvCxnSpPr>
              <p:nvPr/>
            </p:nvCxnSpPr>
            <p:spPr>
              <a:xfrm flipV="1">
                <a:off x="5152592" y="3017923"/>
                <a:ext cx="207105" cy="10358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1" name="Google Shape;161;p18">
                <a:extLst>
                  <a:ext uri="{FF2B5EF4-FFF2-40B4-BE49-F238E27FC236}">
                    <a16:creationId xmlns:a16="http://schemas.microsoft.com/office/drawing/2014/main" id="{6D1D1D1D-0C2E-24D1-5E18-E861D94DFB04}"/>
                  </a:ext>
                </a:extLst>
              </p:cNvPr>
              <p:cNvCxnSpPr>
                <a:cxnSpLocks/>
                <a:stCxn id="116" idx="0"/>
                <a:endCxn id="112" idx="4"/>
              </p:cNvCxnSpPr>
              <p:nvPr/>
            </p:nvCxnSpPr>
            <p:spPr>
              <a:xfrm flipV="1">
                <a:off x="5013421" y="2491693"/>
                <a:ext cx="42591" cy="1332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2" name="Google Shape;162;p18">
                <a:extLst>
                  <a:ext uri="{FF2B5EF4-FFF2-40B4-BE49-F238E27FC236}">
                    <a16:creationId xmlns:a16="http://schemas.microsoft.com/office/drawing/2014/main" id="{1E61E91C-F51A-E623-6D36-75AF0D7512CA}"/>
                  </a:ext>
                </a:extLst>
              </p:cNvPr>
              <p:cNvCxnSpPr>
                <a:stCxn id="114" idx="3"/>
                <a:endCxn id="116" idx="7"/>
              </p:cNvCxnSpPr>
              <p:nvPr/>
            </p:nvCxnSpPr>
            <p:spPr>
              <a:xfrm flipH="1" flipV="1">
                <a:off x="5121261" y="2663308"/>
                <a:ext cx="197859" cy="27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3" name="Google Shape;163;p18">
                <a:extLst>
                  <a:ext uri="{FF2B5EF4-FFF2-40B4-BE49-F238E27FC236}">
                    <a16:creationId xmlns:a16="http://schemas.microsoft.com/office/drawing/2014/main" id="{37E701FE-E760-0F5D-CD24-8DE26A6AB6FA}"/>
                  </a:ext>
                </a:extLst>
              </p:cNvPr>
              <p:cNvCxnSpPr>
                <a:cxnSpLocks/>
                <a:stCxn id="124" idx="1"/>
                <a:endCxn id="116" idx="5"/>
              </p:cNvCxnSpPr>
              <p:nvPr/>
            </p:nvCxnSpPr>
            <p:spPr>
              <a:xfrm flipH="1">
                <a:off x="5121261" y="2832669"/>
                <a:ext cx="238436" cy="1589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24" name="Google Shape;171;p18">
                <a:extLst>
                  <a:ext uri="{FF2B5EF4-FFF2-40B4-BE49-F238E27FC236}">
                    <a16:creationId xmlns:a16="http://schemas.microsoft.com/office/drawing/2014/main" id="{B0A71952-58B6-56E6-B331-79A3274D18B1}"/>
                  </a:ext>
                </a:extLst>
              </p:cNvPr>
              <p:cNvSpPr/>
              <p:nvPr/>
            </p:nvSpPr>
            <p:spPr>
              <a:xfrm>
                <a:off x="5315028" y="2794302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EB4781F-8D83-572D-A27A-644BC1F228A8}"/>
                </a:ext>
              </a:extLst>
            </p:cNvPr>
            <p:cNvGrpSpPr/>
            <p:nvPr/>
          </p:nvGrpSpPr>
          <p:grpSpPr>
            <a:xfrm>
              <a:off x="3775166" y="3594357"/>
              <a:ext cx="1255583" cy="1163672"/>
              <a:chOff x="3775166" y="3594357"/>
              <a:chExt cx="1255583" cy="1163672"/>
            </a:xfrm>
          </p:grpSpPr>
          <p:sp>
            <p:nvSpPr>
              <p:cNvPr id="74" name="Google Shape;59;p14">
                <a:extLst>
                  <a:ext uri="{FF2B5EF4-FFF2-40B4-BE49-F238E27FC236}">
                    <a16:creationId xmlns:a16="http://schemas.microsoft.com/office/drawing/2014/main" id="{1A871CFD-163F-E3AD-714D-445F729781C1}"/>
                  </a:ext>
                </a:extLst>
              </p:cNvPr>
              <p:cNvSpPr/>
              <p:nvPr/>
            </p:nvSpPr>
            <p:spPr>
              <a:xfrm>
                <a:off x="3775166" y="3594357"/>
                <a:ext cx="1255583" cy="1163672"/>
              </a:xfrm>
              <a:prstGeom prst="ellipse">
                <a:avLst/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800" dirty="0"/>
              </a:p>
            </p:txBody>
          </p:sp>
          <p:sp>
            <p:nvSpPr>
              <p:cNvPr id="75" name="Google Shape;146;p18">
                <a:extLst>
                  <a:ext uri="{FF2B5EF4-FFF2-40B4-BE49-F238E27FC236}">
                    <a16:creationId xmlns:a16="http://schemas.microsoft.com/office/drawing/2014/main" id="{6BBA40A4-6BBD-40D7-8235-8DEFEBB612E6}"/>
                  </a:ext>
                </a:extLst>
              </p:cNvPr>
              <p:cNvSpPr/>
              <p:nvPr/>
            </p:nvSpPr>
            <p:spPr>
              <a:xfrm>
                <a:off x="4064733" y="3859693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6" name="Google Shape;147;p18">
                <a:extLst>
                  <a:ext uri="{FF2B5EF4-FFF2-40B4-BE49-F238E27FC236}">
                    <a16:creationId xmlns:a16="http://schemas.microsoft.com/office/drawing/2014/main" id="{60C7713A-9E39-E201-9898-0586380CEFEF}"/>
                  </a:ext>
                </a:extLst>
              </p:cNvPr>
              <p:cNvSpPr/>
              <p:nvPr/>
            </p:nvSpPr>
            <p:spPr>
              <a:xfrm>
                <a:off x="3968015" y="4214158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7" name="Google Shape;148;p18">
                <a:extLst>
                  <a:ext uri="{FF2B5EF4-FFF2-40B4-BE49-F238E27FC236}">
                    <a16:creationId xmlns:a16="http://schemas.microsoft.com/office/drawing/2014/main" id="{08F6DA24-962F-9FD2-2050-5B2B817D1C10}"/>
                  </a:ext>
                </a:extLst>
              </p:cNvPr>
              <p:cNvSpPr/>
              <p:nvPr/>
            </p:nvSpPr>
            <p:spPr>
              <a:xfrm>
                <a:off x="4511125" y="3859693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8" name="Google Shape;149;p18">
                <a:extLst>
                  <a:ext uri="{FF2B5EF4-FFF2-40B4-BE49-F238E27FC236}">
                    <a16:creationId xmlns:a16="http://schemas.microsoft.com/office/drawing/2014/main" id="{AC68CAD0-8049-C15B-2C30-DF8116ADD263}"/>
                  </a:ext>
                </a:extLst>
              </p:cNvPr>
              <p:cNvSpPr/>
              <p:nvPr/>
            </p:nvSpPr>
            <p:spPr>
              <a:xfrm>
                <a:off x="4473926" y="4268104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cxnSp>
            <p:nvCxnSpPr>
              <p:cNvPr id="79" name="Google Shape;165;p18">
                <a:extLst>
                  <a:ext uri="{FF2B5EF4-FFF2-40B4-BE49-F238E27FC236}">
                    <a16:creationId xmlns:a16="http://schemas.microsoft.com/office/drawing/2014/main" id="{2251A936-E623-CF3A-D984-F5659F8B5ED4}"/>
                  </a:ext>
                </a:extLst>
              </p:cNvPr>
              <p:cNvCxnSpPr>
                <a:stCxn id="75" idx="4"/>
                <a:endCxn id="76" idx="0"/>
              </p:cNvCxnSpPr>
              <p:nvPr/>
            </p:nvCxnSpPr>
            <p:spPr>
              <a:xfrm flipH="1">
                <a:off x="4120605" y="4121680"/>
                <a:ext cx="96638" cy="9247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8" name="Google Shape;166;p18">
                <a:extLst>
                  <a:ext uri="{FF2B5EF4-FFF2-40B4-BE49-F238E27FC236}">
                    <a16:creationId xmlns:a16="http://schemas.microsoft.com/office/drawing/2014/main" id="{D045DFED-D58D-8B02-C19B-049A789CF596}"/>
                  </a:ext>
                </a:extLst>
              </p:cNvPr>
              <p:cNvCxnSpPr>
                <a:stCxn id="77" idx="4"/>
                <a:endCxn id="78" idx="0"/>
              </p:cNvCxnSpPr>
              <p:nvPr/>
            </p:nvCxnSpPr>
            <p:spPr>
              <a:xfrm flipH="1">
                <a:off x="4626452" y="4121680"/>
                <a:ext cx="37183" cy="14644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8" name="Google Shape;167;p18">
                <a:extLst>
                  <a:ext uri="{FF2B5EF4-FFF2-40B4-BE49-F238E27FC236}">
                    <a16:creationId xmlns:a16="http://schemas.microsoft.com/office/drawing/2014/main" id="{1555C624-2FC2-D546-7BDE-105C4CB45A10}"/>
                  </a:ext>
                </a:extLst>
              </p:cNvPr>
              <p:cNvCxnSpPr>
                <a:stCxn id="78" idx="1"/>
                <a:endCxn id="75" idx="5"/>
              </p:cNvCxnSpPr>
              <p:nvPr/>
            </p:nvCxnSpPr>
            <p:spPr>
              <a:xfrm rot="10800000">
                <a:off x="4325126" y="4083400"/>
                <a:ext cx="193469" cy="223071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9" name="Google Shape;168;p18">
                <a:extLst>
                  <a:ext uri="{FF2B5EF4-FFF2-40B4-BE49-F238E27FC236}">
                    <a16:creationId xmlns:a16="http://schemas.microsoft.com/office/drawing/2014/main" id="{3CD14F98-499C-94C0-BDCA-DBDF44A928B2}"/>
                  </a:ext>
                </a:extLst>
              </p:cNvPr>
              <p:cNvCxnSpPr>
                <a:stCxn id="75" idx="6"/>
                <a:endCxn id="77" idx="2"/>
              </p:cNvCxnSpPr>
              <p:nvPr/>
            </p:nvCxnSpPr>
            <p:spPr>
              <a:xfrm>
                <a:off x="4369752" y="3990686"/>
                <a:ext cx="14137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10" name="Google Shape;169;p18">
                <a:extLst>
                  <a:ext uri="{FF2B5EF4-FFF2-40B4-BE49-F238E27FC236}">
                    <a16:creationId xmlns:a16="http://schemas.microsoft.com/office/drawing/2014/main" id="{A8DDD6F9-F7D7-6CC7-13D8-13A48678A967}"/>
                  </a:ext>
                </a:extLst>
              </p:cNvPr>
              <p:cNvCxnSpPr>
                <a:stCxn id="76" idx="6"/>
                <a:endCxn id="78" idx="2"/>
              </p:cNvCxnSpPr>
              <p:nvPr/>
            </p:nvCxnSpPr>
            <p:spPr>
              <a:xfrm>
                <a:off x="4273033" y="4345152"/>
                <a:ext cx="200828" cy="5396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40" name="Google Shape;161;p21">
            <a:extLst>
              <a:ext uri="{FF2B5EF4-FFF2-40B4-BE49-F238E27FC236}">
                <a16:creationId xmlns:a16="http://schemas.microsoft.com/office/drawing/2014/main" id="{93E83D31-424F-91DA-D315-8951ACB08E31}"/>
              </a:ext>
            </a:extLst>
          </p:cNvPr>
          <p:cNvSpPr/>
          <p:nvPr/>
        </p:nvSpPr>
        <p:spPr>
          <a:xfrm>
            <a:off x="10264037" y="2726894"/>
            <a:ext cx="1562203" cy="89162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dirty="0">
                <a:solidFill>
                  <a:schemeClr val="dk1"/>
                </a:solidFill>
                <a:latin typeface="+mn-lt"/>
              </a:rPr>
              <a:t>Alerts!</a:t>
            </a:r>
            <a:r>
              <a:rPr lang="en" sz="1400" i="0" dirty="0">
                <a:solidFill>
                  <a:schemeClr val="dk1"/>
                </a:solidFill>
                <a:latin typeface="+mn-lt"/>
              </a:rPr>
              <a:t> </a:t>
            </a:r>
            <a:endParaRPr sz="1400" i="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dirty="0">
                <a:solidFill>
                  <a:schemeClr val="dk1"/>
                </a:solidFill>
                <a:latin typeface="+mn-lt"/>
              </a:rPr>
              <a:t>(null dereference, data leakage, SQL Injections, …)</a:t>
            </a:r>
            <a:endParaRPr sz="1400" i="0" dirty="0">
              <a:latin typeface="+mn-lt"/>
            </a:endParaRPr>
          </a:p>
        </p:txBody>
      </p:sp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5622DD2F-5A40-6872-A021-D63221C92643}"/>
              </a:ext>
            </a:extLst>
          </p:cNvPr>
          <p:cNvSpPr/>
          <p:nvPr/>
        </p:nvSpPr>
        <p:spPr>
          <a:xfrm>
            <a:off x="8621563" y="2847080"/>
            <a:ext cx="1013374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Analysis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BB5EAAA-E142-5107-58E0-8E5F61BA17A9}"/>
              </a:ext>
            </a:extLst>
          </p:cNvPr>
          <p:cNvCxnSpPr>
            <a:cxnSpLocks/>
          </p:cNvCxnSpPr>
          <p:nvPr/>
        </p:nvCxnSpPr>
        <p:spPr>
          <a:xfrm flipV="1">
            <a:off x="9646523" y="3166898"/>
            <a:ext cx="598950" cy="16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Rectangular Callout 148">
            <a:extLst>
              <a:ext uri="{FF2B5EF4-FFF2-40B4-BE49-F238E27FC236}">
                <a16:creationId xmlns:a16="http://schemas.microsoft.com/office/drawing/2014/main" id="{7C35A581-049F-6F0A-F15E-374040C9BD15}"/>
              </a:ext>
            </a:extLst>
          </p:cNvPr>
          <p:cNvSpPr/>
          <p:nvPr/>
        </p:nvSpPr>
        <p:spPr>
          <a:xfrm>
            <a:off x="8785747" y="1890086"/>
            <a:ext cx="1478290" cy="488156"/>
          </a:xfrm>
          <a:prstGeom prst="wedgeRectCallout">
            <a:avLst>
              <a:gd name="adj1" fmla="val -30089"/>
              <a:gd name="adj2" fmla="val 117187"/>
            </a:avLst>
          </a:prstGeom>
          <a:ln w="254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400" i="0" noProof="1">
              <a:solidFill>
                <a:srgbClr val="000000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8B324F3-E8CF-CF81-09DD-516FE5A12B0C}"/>
              </a:ext>
            </a:extLst>
          </p:cNvPr>
          <p:cNvSpPr txBox="1"/>
          <p:nvPr/>
        </p:nvSpPr>
        <p:spPr>
          <a:xfrm>
            <a:off x="8899721" y="1934109"/>
            <a:ext cx="1250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FlowDroid</a:t>
            </a:r>
            <a:endParaRPr lang="en-US" sz="20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1" name="Google Shape;691;p35">
            <a:extLst>
              <a:ext uri="{FF2B5EF4-FFF2-40B4-BE49-F238E27FC236}">
                <a16:creationId xmlns:a16="http://schemas.microsoft.com/office/drawing/2014/main" id="{DD4A1696-115D-2BA8-F35E-0F0C68DA4E0A}"/>
              </a:ext>
            </a:extLst>
          </p:cNvPr>
          <p:cNvSpPr txBox="1"/>
          <p:nvPr/>
        </p:nvSpPr>
        <p:spPr>
          <a:xfrm>
            <a:off x="2081725" y="5160747"/>
            <a:ext cx="8353768" cy="51011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CA" sz="2100" dirty="0">
                <a:solidFill>
                  <a:schemeClr val="dk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Existing static analysis tools miss inter-service API calls (over the network) </a:t>
            </a:r>
            <a:endParaRPr sz="2100" dirty="0">
              <a:solidFill>
                <a:schemeClr val="dk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0E8DCB-5188-BD68-A40B-38D9961027A5}"/>
              </a:ext>
            </a:extLst>
          </p:cNvPr>
          <p:cNvSpPr/>
          <p:nvPr/>
        </p:nvSpPr>
        <p:spPr>
          <a:xfrm>
            <a:off x="6730920" y="1495103"/>
            <a:ext cx="1933637" cy="3462530"/>
          </a:xfrm>
          <a:prstGeom prst="ellips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US" sz="2400" i="0" noProof="1">
              <a:solidFill>
                <a:srgbClr val="000000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D2765322-65CD-01FC-5E65-02D6681D203A}"/>
              </a:ext>
            </a:extLst>
          </p:cNvPr>
          <p:cNvSpPr/>
          <p:nvPr/>
        </p:nvSpPr>
        <p:spPr>
          <a:xfrm>
            <a:off x="5066168" y="3835041"/>
            <a:ext cx="1029832" cy="488156"/>
          </a:xfrm>
          <a:prstGeom prst="wedgeRectCallout">
            <a:avLst>
              <a:gd name="adj1" fmla="val 25581"/>
              <a:gd name="adj2" fmla="val -84699"/>
            </a:avLst>
          </a:prstGeom>
          <a:ln w="254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400" i="0" noProof="1">
              <a:solidFill>
                <a:srgbClr val="000000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EB5A8-8D01-456F-2FFF-CED3FFCFBA16}"/>
              </a:ext>
            </a:extLst>
          </p:cNvPr>
          <p:cNvSpPr txBox="1"/>
          <p:nvPr/>
        </p:nvSpPr>
        <p:spPr>
          <a:xfrm>
            <a:off x="5086488" y="38790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Jasmine</a:t>
            </a:r>
          </a:p>
        </p:txBody>
      </p:sp>
    </p:spTree>
    <p:extLst>
      <p:ext uri="{BB962C8B-B14F-4D97-AF65-F5344CB8AC3E}">
        <p14:creationId xmlns:p14="http://schemas.microsoft.com/office/powerpoint/2010/main" val="296067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Our Goal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28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3" name="Google Shape;691;p35">
            <a:extLst>
              <a:ext uri="{FF2B5EF4-FFF2-40B4-BE49-F238E27FC236}">
                <a16:creationId xmlns:a16="http://schemas.microsoft.com/office/drawing/2014/main" id="{F1AB3427-2C34-63C2-AB84-66764A76F3B1}"/>
              </a:ext>
            </a:extLst>
          </p:cNvPr>
          <p:cNvSpPr txBox="1"/>
          <p:nvPr/>
        </p:nvSpPr>
        <p:spPr>
          <a:xfrm>
            <a:off x="2860503" y="2521666"/>
            <a:ext cx="6942632" cy="155424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CA" sz="20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 a static analysis infrastructure </a:t>
            </a:r>
          </a:p>
          <a:p>
            <a:pPr algn="ctr">
              <a:lnSpc>
                <a:spcPct val="115000"/>
              </a:lnSpc>
            </a:pPr>
            <a:r>
              <a:rPr lang="en-CA" sz="20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 can combine existing state-of-the-art tools with our own framework modelling inter-service calls to perform vulnerability analysis on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7677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Our Contributions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29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ECD3A4-C0FD-DF15-34BD-37A37E53942B}"/>
              </a:ext>
            </a:extLst>
          </p:cNvPr>
          <p:cNvSpPr txBox="1"/>
          <p:nvPr/>
        </p:nvSpPr>
        <p:spPr>
          <a:xfrm>
            <a:off x="1015676" y="1116900"/>
            <a:ext cx="108522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We make the following contributions: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Propose a</a:t>
            </a:r>
            <a:r>
              <a:rPr lang="zh-CN" altLang="en-US" sz="20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i="0" dirty="0">
                <a:solidFill>
                  <a:schemeClr val="tx1"/>
                </a:solidFill>
                <a:latin typeface="+mn-lt"/>
              </a:rPr>
              <a:t>novel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approach to combine existing Spring modelling (i.e., Jasmine) and Java static analysis (i.e.,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FlowDroid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), along with our own interservice modelling tool, to create an infrastructure for detecting vulnerabilities in microservices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Present a test suite containing manually-injected and open-source real-world vulnerable microservices to evaluate the performance of microservice vulnerability detection frameworks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838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85A4-01C1-E879-4E46-2805026A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272138"/>
            <a:ext cx="11501120" cy="974847"/>
          </a:xfrm>
        </p:spPr>
        <p:txBody>
          <a:bodyPr/>
          <a:lstStyle/>
          <a:p>
            <a:r>
              <a:rPr lang="en-US" dirty="0"/>
              <a:t>Paper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CF10-A6EC-8FB8-97F1-B9D94B6E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E6D5B-77BA-F232-F59B-5DC06D03058A}"/>
              </a:ext>
            </a:extLst>
          </p:cNvPr>
          <p:cNvSpPr txBox="1"/>
          <p:nvPr/>
        </p:nvSpPr>
        <p:spPr>
          <a:xfrm>
            <a:off x="345440" y="1246985"/>
            <a:ext cx="11501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0" dirty="0">
                <a:solidFill>
                  <a:schemeClr val="tx1"/>
                </a:solidFill>
                <a:latin typeface="+mn-lt"/>
              </a:rPr>
              <a:t>Target deadline: ISSTA, Dec 15, 2023</a:t>
            </a:r>
          </a:p>
          <a:p>
            <a:pPr algn="l"/>
            <a:endParaRPr lang="en-US" sz="1800" i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/>
                </a:solidFill>
                <a:latin typeface="+mn-lt"/>
              </a:rPr>
              <a:t>Problem statement: 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Vulnerability detection in microservices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/>
                </a:solidFill>
                <a:latin typeface="+mn-lt"/>
              </a:rPr>
              <a:t>Justification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: microservices are prevalent (citation needed) + vulnerabilities in microservices are prevalent and can cause damage (monetary + reputation) (examples from real-world cases, or citations) (Jun 30th)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/>
                </a:solidFill>
                <a:latin typeface="+mn-lt"/>
              </a:rPr>
              <a:t>Current work + gap: 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what relevant work can do + cannot do (with motivating example)  (Jul 21</a:t>
            </a:r>
            <a:r>
              <a:rPr lang="en-US" sz="1800" i="0" baseline="30000" dirty="0">
                <a:solidFill>
                  <a:schemeClr val="tx1"/>
                </a:solidFill>
                <a:latin typeface="+mn-lt"/>
              </a:rPr>
              <a:t>st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Criteria for motivating example:</a:t>
            </a:r>
          </a:p>
          <a:p>
            <a:pPr marL="1257277" lvl="2" indent="-342900" algn="l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Show what is wrong with current work</a:t>
            </a:r>
          </a:p>
          <a:p>
            <a:pPr marL="1257277" lvl="2" indent="-342900" algn="l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Everything great with MISTA </a:t>
            </a:r>
            <a:r>
              <a:rPr lang="en-US" sz="1800" i="0" dirty="0">
                <a:solidFill>
                  <a:schemeClr val="tx1"/>
                </a:solidFill>
                <a:latin typeface="+mn-lt"/>
                <a:sym typeface="Wingdings" pitchFamily="2" charset="2"/>
              </a:rPr>
              <a:t>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</a:rPr>
              <a:t>Our contribution: </a:t>
            </a:r>
            <a:r>
              <a:rPr lang="en-US" sz="1800" i="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</a:rPr>
              <a:t>MISTA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 (highlight scientific idea + novelties, show how gap is filled, insight) (Jul 21</a:t>
            </a:r>
            <a:r>
              <a:rPr lang="en-US" sz="1800" i="0" baseline="30000" dirty="0">
                <a:solidFill>
                  <a:schemeClr val="tx1"/>
                </a:solidFill>
                <a:latin typeface="+mn-lt"/>
              </a:rPr>
              <a:t>st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Not tool paper (no details in implementation)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/>
                </a:solidFill>
                <a:latin typeface="+mn-lt"/>
              </a:rPr>
              <a:t>Evaluation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: (Jul 21</a:t>
            </a:r>
            <a:r>
              <a:rPr lang="en-US" sz="1800" i="0" baseline="30000" dirty="0">
                <a:solidFill>
                  <a:schemeClr val="tx1"/>
                </a:solidFill>
                <a:latin typeface="+mn-lt"/>
              </a:rPr>
              <a:t>st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External evaluation: solve the problem statement (solve examples given in justification)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Comparison w/ baseline: compare with the related work 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Internal evaluation: novelties and improvements with our tool (showcase our idea)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/>
                </a:solidFill>
                <a:latin typeface="+mn-lt"/>
              </a:rPr>
              <a:t>Methodology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 (case studies, metrics) (Jul 21</a:t>
            </a:r>
            <a:r>
              <a:rPr lang="en-US" sz="1800" i="0" baseline="30000" dirty="0">
                <a:solidFill>
                  <a:schemeClr val="tx1"/>
                </a:solidFill>
                <a:latin typeface="+mn-lt"/>
              </a:rPr>
              <a:t>st</a:t>
            </a:r>
            <a:r>
              <a:rPr lang="en-US" sz="1800" i="0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7456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Our Solution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30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13" name="Google Shape;147;p21">
            <a:extLst>
              <a:ext uri="{FF2B5EF4-FFF2-40B4-BE49-F238E27FC236}">
                <a16:creationId xmlns:a16="http://schemas.microsoft.com/office/drawing/2014/main" id="{984E373F-2183-72B9-1A26-22F357D2BFDB}"/>
              </a:ext>
            </a:extLst>
          </p:cNvPr>
          <p:cNvSpPr/>
          <p:nvPr/>
        </p:nvSpPr>
        <p:spPr>
          <a:xfrm>
            <a:off x="2418853" y="2889452"/>
            <a:ext cx="1146286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dirty="0">
                <a:solidFill>
                  <a:schemeClr val="tx1"/>
                </a:solidFill>
                <a:latin typeface="+mn-lt"/>
              </a:rPr>
              <a:t>Soot 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G</a:t>
            </a:r>
            <a:r>
              <a:rPr lang="en" sz="1600" i="0" dirty="0">
                <a:solidFill>
                  <a:schemeClr val="tx1"/>
                </a:solidFill>
                <a:latin typeface="+mn-lt"/>
              </a:rPr>
              <a:t>enerator 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AC175C-0606-2B3B-5DC7-0679F6740C9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034639" y="3172432"/>
            <a:ext cx="384214" cy="337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174;p21">
            <a:extLst>
              <a:ext uri="{FF2B5EF4-FFF2-40B4-BE49-F238E27FC236}">
                <a16:creationId xmlns:a16="http://schemas.microsoft.com/office/drawing/2014/main" id="{7C4807BE-526E-DC06-9EAD-462C5278D631}"/>
              </a:ext>
            </a:extLst>
          </p:cNvPr>
          <p:cNvSpPr/>
          <p:nvPr/>
        </p:nvSpPr>
        <p:spPr>
          <a:xfrm>
            <a:off x="3882718" y="2836588"/>
            <a:ext cx="953419" cy="683229"/>
          </a:xfrm>
          <a:prstGeom prst="flowChartMultidocument">
            <a:avLst/>
          </a:prstGeom>
          <a:ln w="12700"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(Jimple)</a:t>
            </a:r>
            <a:endParaRPr sz="1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B670AF-7A49-4F88-CAB4-CACDE1ADA380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3565139" y="3175802"/>
            <a:ext cx="317579" cy="240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Google Shape;147;p21">
            <a:extLst>
              <a:ext uri="{FF2B5EF4-FFF2-40B4-BE49-F238E27FC236}">
                <a16:creationId xmlns:a16="http://schemas.microsoft.com/office/drawing/2014/main" id="{7B3B47E7-1D67-8B8E-7FF8-61E34B7F2FA1}"/>
              </a:ext>
            </a:extLst>
          </p:cNvPr>
          <p:cNvSpPr/>
          <p:nvPr/>
        </p:nvSpPr>
        <p:spPr>
          <a:xfrm>
            <a:off x="5544294" y="2876316"/>
            <a:ext cx="1013374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DI/AOP Modelling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6FC0E3-13C4-37BA-4490-7BF614989D7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840808" y="3162666"/>
            <a:ext cx="7034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F32C12-47FA-7F00-501B-97C55F8DD5E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557668" y="3162666"/>
            <a:ext cx="5888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8612BC-6FC1-8D94-C8E9-97A90CA43689}"/>
              </a:ext>
            </a:extLst>
          </p:cNvPr>
          <p:cNvCxnSpPr>
            <a:cxnSpLocks/>
          </p:cNvCxnSpPr>
          <p:nvPr/>
        </p:nvCxnSpPr>
        <p:spPr>
          <a:xfrm flipV="1">
            <a:off x="8029213" y="3162498"/>
            <a:ext cx="598950" cy="16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93D380-5EB6-59E5-1BC3-2781F7B25112}"/>
              </a:ext>
            </a:extLst>
          </p:cNvPr>
          <p:cNvSpPr txBox="1"/>
          <p:nvPr/>
        </p:nvSpPr>
        <p:spPr>
          <a:xfrm>
            <a:off x="1936895" y="3711197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Microservices</a:t>
            </a:r>
          </a:p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to analyze </a:t>
            </a:r>
          </a:p>
        </p:txBody>
      </p:sp>
      <p:sp>
        <p:nvSpPr>
          <p:cNvPr id="29" name="Google Shape;144;p21">
            <a:extLst>
              <a:ext uri="{FF2B5EF4-FFF2-40B4-BE49-F238E27FC236}">
                <a16:creationId xmlns:a16="http://schemas.microsoft.com/office/drawing/2014/main" id="{29F2B03B-9BEA-A546-03A6-42AB151BDEF3}"/>
              </a:ext>
            </a:extLst>
          </p:cNvPr>
          <p:cNvSpPr/>
          <p:nvPr/>
        </p:nvSpPr>
        <p:spPr>
          <a:xfrm>
            <a:off x="1093824" y="1890086"/>
            <a:ext cx="843071" cy="24807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C0E704-CF21-B4E1-1710-75623A539286}"/>
              </a:ext>
            </a:extLst>
          </p:cNvPr>
          <p:cNvGrpSpPr/>
          <p:nvPr/>
        </p:nvGrpSpPr>
        <p:grpSpPr>
          <a:xfrm>
            <a:off x="1183250" y="1910792"/>
            <a:ext cx="654504" cy="776710"/>
            <a:chOff x="218894" y="408950"/>
            <a:chExt cx="654504" cy="776710"/>
          </a:xfrm>
        </p:grpSpPr>
        <p:pic>
          <p:nvPicPr>
            <p:cNvPr id="31" name="Picture 2" descr="JAR file format - Free interface icons">
              <a:extLst>
                <a:ext uri="{FF2B5EF4-FFF2-40B4-BE49-F238E27FC236}">
                  <a16:creationId xmlns:a16="http://schemas.microsoft.com/office/drawing/2014/main" id="{D3A7C7B9-ADCB-FFED-5FA1-033FD7596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98" y="573660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Google Shape;62;p14">
              <a:extLst>
                <a:ext uri="{FF2B5EF4-FFF2-40B4-BE49-F238E27FC236}">
                  <a16:creationId xmlns:a16="http://schemas.microsoft.com/office/drawing/2014/main" id="{D560F645-6653-814F-1244-94C2FC011E9D}"/>
                </a:ext>
              </a:extLst>
            </p:cNvPr>
            <p:cNvSpPr/>
            <p:nvPr/>
          </p:nvSpPr>
          <p:spPr>
            <a:xfrm rot="21598512">
              <a:off x="245316" y="408950"/>
              <a:ext cx="319220" cy="329419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380BC1-50E2-410E-AFB5-C7BC57086B58}"/>
                </a:ext>
              </a:extLst>
            </p:cNvPr>
            <p:cNvSpPr txBox="1"/>
            <p:nvPr/>
          </p:nvSpPr>
          <p:spPr>
            <a:xfrm>
              <a:off x="218894" y="413809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i="0" dirty="0">
                  <a:solidFill>
                    <a:schemeClr val="tx1"/>
                  </a:solidFill>
                  <a:latin typeface="+mn-lt"/>
                </a:rPr>
                <a:t>S1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845738-42D8-2847-0EC4-16A618093AB3}"/>
              </a:ext>
            </a:extLst>
          </p:cNvPr>
          <p:cNvGrpSpPr/>
          <p:nvPr/>
        </p:nvGrpSpPr>
        <p:grpSpPr>
          <a:xfrm>
            <a:off x="1174323" y="2760403"/>
            <a:ext cx="663431" cy="771965"/>
            <a:chOff x="207110" y="1429676"/>
            <a:chExt cx="663431" cy="7719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165F85-D5B8-C966-1D4E-4271E79953EE}"/>
                </a:ext>
              </a:extLst>
            </p:cNvPr>
            <p:cNvGrpSpPr/>
            <p:nvPr/>
          </p:nvGrpSpPr>
          <p:grpSpPr>
            <a:xfrm>
              <a:off x="245606" y="1429676"/>
              <a:ext cx="624935" cy="771965"/>
              <a:chOff x="245606" y="1429676"/>
              <a:chExt cx="624935" cy="771965"/>
            </a:xfrm>
          </p:grpSpPr>
          <p:pic>
            <p:nvPicPr>
              <p:cNvPr id="37" name="Picture 36" descr="JAR file format - Free interface icons">
                <a:extLst>
                  <a:ext uri="{FF2B5EF4-FFF2-40B4-BE49-F238E27FC236}">
                    <a16:creationId xmlns:a16="http://schemas.microsoft.com/office/drawing/2014/main" id="{C72B000F-9786-792F-9D53-F02270E31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541" y="1589641"/>
                <a:ext cx="612000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Google Shape;64;p14">
                <a:extLst>
                  <a:ext uri="{FF2B5EF4-FFF2-40B4-BE49-F238E27FC236}">
                    <a16:creationId xmlns:a16="http://schemas.microsoft.com/office/drawing/2014/main" id="{644E8E85-FF77-BE47-E4D2-A1B2970A0CBB}"/>
                  </a:ext>
                </a:extLst>
              </p:cNvPr>
              <p:cNvSpPr/>
              <p:nvPr/>
            </p:nvSpPr>
            <p:spPr>
              <a:xfrm>
                <a:off x="245606" y="1429676"/>
                <a:ext cx="334020" cy="311964"/>
              </a:xfrm>
              <a:prstGeom prst="ellipse">
                <a:avLst/>
              </a:prstGeom>
              <a:solidFill>
                <a:srgbClr val="DD7E6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529674-F6FD-F1BA-C5AB-BFCD95F8EAF4}"/>
                </a:ext>
              </a:extLst>
            </p:cNvPr>
            <p:cNvSpPr txBox="1"/>
            <p:nvPr/>
          </p:nvSpPr>
          <p:spPr>
            <a:xfrm>
              <a:off x="207110" y="1437307"/>
              <a:ext cx="428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i="0" dirty="0">
                  <a:solidFill>
                    <a:schemeClr val="tx1"/>
                  </a:solidFill>
                  <a:latin typeface="+mn-lt"/>
                </a:rPr>
                <a:t>S2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334593-E8CA-19F7-7927-4F3F7A570DBA}"/>
              </a:ext>
            </a:extLst>
          </p:cNvPr>
          <p:cNvGrpSpPr/>
          <p:nvPr/>
        </p:nvGrpSpPr>
        <p:grpSpPr>
          <a:xfrm>
            <a:off x="1189771" y="3606995"/>
            <a:ext cx="647983" cy="716202"/>
            <a:chOff x="195664" y="2443537"/>
            <a:chExt cx="647983" cy="716202"/>
          </a:xfrm>
        </p:grpSpPr>
        <p:pic>
          <p:nvPicPr>
            <p:cNvPr id="40" name="Picture 2" descr="JAR file format - Free interface icons">
              <a:extLst>
                <a:ext uri="{FF2B5EF4-FFF2-40B4-BE49-F238E27FC236}">
                  <a16:creationId xmlns:a16="http://schemas.microsoft.com/office/drawing/2014/main" id="{434D3196-84EA-75DA-3C8D-3A6FBFBFC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47" y="2547739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Google Shape;59;p14">
              <a:extLst>
                <a:ext uri="{FF2B5EF4-FFF2-40B4-BE49-F238E27FC236}">
                  <a16:creationId xmlns:a16="http://schemas.microsoft.com/office/drawing/2014/main" id="{9532DCD1-4F65-85A7-3167-055EA15BD86B}"/>
                </a:ext>
              </a:extLst>
            </p:cNvPr>
            <p:cNvSpPr/>
            <p:nvPr/>
          </p:nvSpPr>
          <p:spPr>
            <a:xfrm rot="21599493">
              <a:off x="208647" y="2443537"/>
              <a:ext cx="357472" cy="331304"/>
            </a:xfrm>
            <a:prstGeom prst="ellipse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0C09C0-6383-7FE5-E014-1D63E2EF57F2}"/>
                </a:ext>
              </a:extLst>
            </p:cNvPr>
            <p:cNvSpPr txBox="1"/>
            <p:nvPr/>
          </p:nvSpPr>
          <p:spPr>
            <a:xfrm>
              <a:off x="195664" y="2445210"/>
              <a:ext cx="3834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i="0" dirty="0">
                  <a:solidFill>
                    <a:schemeClr val="tx1"/>
                  </a:solidFill>
                  <a:latin typeface="+mn-lt"/>
                </a:rPr>
                <a:t>S3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1C5E92E-52AE-0C40-E612-A84D86785D84}"/>
              </a:ext>
            </a:extLst>
          </p:cNvPr>
          <p:cNvSpPr txBox="1"/>
          <p:nvPr/>
        </p:nvSpPr>
        <p:spPr>
          <a:xfrm>
            <a:off x="6852110" y="3707600"/>
            <a:ext cx="202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Inter/</a:t>
            </a:r>
            <a:r>
              <a:rPr lang="en-CA" sz="1800" i="0" dirty="0" err="1">
                <a:solidFill>
                  <a:schemeClr val="tx1"/>
                </a:solidFill>
                <a:latin typeface="+mn-lt"/>
              </a:rPr>
              <a:t>intraservice</a:t>
            </a:r>
            <a:r>
              <a:rPr lang="en-CA" sz="1800" i="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r>
              <a:rPr lang="en-CA" sz="1800" i="0" dirty="0">
                <a:solidFill>
                  <a:schemeClr val="tx1"/>
                </a:solidFill>
                <a:latin typeface="+mn-lt"/>
              </a:rPr>
              <a:t>Control flow graph/</a:t>
            </a:r>
          </a:p>
          <a:p>
            <a:pPr algn="l"/>
            <a:r>
              <a:rPr lang="en-CA" sz="1800" i="0" dirty="0">
                <a:solidFill>
                  <a:schemeClr val="tx1"/>
                </a:solidFill>
                <a:latin typeface="+mn-lt"/>
              </a:rPr>
              <a:t>Data flow graph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B3D3AF-E38B-BA25-2401-A9BDE39F6EEB}"/>
              </a:ext>
            </a:extLst>
          </p:cNvPr>
          <p:cNvGrpSpPr/>
          <p:nvPr/>
        </p:nvGrpSpPr>
        <p:grpSpPr>
          <a:xfrm>
            <a:off x="6921474" y="2275430"/>
            <a:ext cx="1299135" cy="1281909"/>
            <a:chOff x="3027045" y="2131155"/>
            <a:chExt cx="2662175" cy="262687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9442EC7-DB9D-BB5B-3006-8E9F73A7D092}"/>
                </a:ext>
              </a:extLst>
            </p:cNvPr>
            <p:cNvGrpSpPr/>
            <p:nvPr/>
          </p:nvGrpSpPr>
          <p:grpSpPr>
            <a:xfrm>
              <a:off x="3027045" y="2396846"/>
              <a:ext cx="1278058" cy="1318887"/>
              <a:chOff x="3027045" y="2396846"/>
              <a:chExt cx="1278058" cy="1318887"/>
            </a:xfrm>
          </p:grpSpPr>
          <p:sp>
            <p:nvSpPr>
              <p:cNvPr id="72" name="Google Shape;62;p14">
                <a:extLst>
                  <a:ext uri="{FF2B5EF4-FFF2-40B4-BE49-F238E27FC236}">
                    <a16:creationId xmlns:a16="http://schemas.microsoft.com/office/drawing/2014/main" id="{DF5C3A12-3EDD-1245-DA93-9F5631EB4DD0}"/>
                  </a:ext>
                </a:extLst>
              </p:cNvPr>
              <p:cNvSpPr/>
              <p:nvPr/>
            </p:nvSpPr>
            <p:spPr>
              <a:xfrm>
                <a:off x="3027045" y="2396846"/>
                <a:ext cx="1278058" cy="1318887"/>
              </a:xfrm>
              <a:prstGeom prst="ellipse">
                <a:avLst/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800" dirty="0"/>
              </a:p>
            </p:txBody>
          </p:sp>
          <p:sp>
            <p:nvSpPr>
              <p:cNvPr id="73" name="Google Shape;136;p18">
                <a:extLst>
                  <a:ext uri="{FF2B5EF4-FFF2-40B4-BE49-F238E27FC236}">
                    <a16:creationId xmlns:a16="http://schemas.microsoft.com/office/drawing/2014/main" id="{1CB53EA3-C0B1-E90C-A17D-C6A0BE5F94F1}"/>
                  </a:ext>
                </a:extLst>
              </p:cNvPr>
              <p:cNvSpPr/>
              <p:nvPr/>
            </p:nvSpPr>
            <p:spPr>
              <a:xfrm>
                <a:off x="3388289" y="2587988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4" name="Google Shape;137;p18">
                <a:extLst>
                  <a:ext uri="{FF2B5EF4-FFF2-40B4-BE49-F238E27FC236}">
                    <a16:creationId xmlns:a16="http://schemas.microsoft.com/office/drawing/2014/main" id="{4DA06735-A2A1-DDC9-9835-E81BA98E0202}"/>
                  </a:ext>
                </a:extLst>
              </p:cNvPr>
              <p:cNvSpPr/>
              <p:nvPr/>
            </p:nvSpPr>
            <p:spPr>
              <a:xfrm>
                <a:off x="3217204" y="3002617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5" name="Google Shape;138;p18">
                <a:extLst>
                  <a:ext uri="{FF2B5EF4-FFF2-40B4-BE49-F238E27FC236}">
                    <a16:creationId xmlns:a16="http://schemas.microsoft.com/office/drawing/2014/main" id="{138151F4-A622-8192-390F-C0A510AE9EE1}"/>
                  </a:ext>
                </a:extLst>
              </p:cNvPr>
              <p:cNvSpPr/>
              <p:nvPr/>
            </p:nvSpPr>
            <p:spPr>
              <a:xfrm>
                <a:off x="3473437" y="3346719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6" name="Google Shape;139;p18">
                <a:extLst>
                  <a:ext uri="{FF2B5EF4-FFF2-40B4-BE49-F238E27FC236}">
                    <a16:creationId xmlns:a16="http://schemas.microsoft.com/office/drawing/2014/main" id="{34402E71-4E2E-A467-D4DF-D97477427650}"/>
                  </a:ext>
                </a:extLst>
              </p:cNvPr>
              <p:cNvSpPr/>
              <p:nvPr/>
            </p:nvSpPr>
            <p:spPr>
              <a:xfrm>
                <a:off x="3815670" y="2709948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77" name="Google Shape;140;p18">
                <a:extLst>
                  <a:ext uri="{FF2B5EF4-FFF2-40B4-BE49-F238E27FC236}">
                    <a16:creationId xmlns:a16="http://schemas.microsoft.com/office/drawing/2014/main" id="{0A56D5C1-515C-C508-AB95-E577AD1A8C5C}"/>
                  </a:ext>
                </a:extLst>
              </p:cNvPr>
              <p:cNvSpPr/>
              <p:nvPr/>
            </p:nvSpPr>
            <p:spPr>
              <a:xfrm>
                <a:off x="3856178" y="3084724"/>
                <a:ext cx="305018" cy="261989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cxnSp>
            <p:nvCxnSpPr>
              <p:cNvPr id="78" name="Google Shape;150;p18">
                <a:extLst>
                  <a:ext uri="{FF2B5EF4-FFF2-40B4-BE49-F238E27FC236}">
                    <a16:creationId xmlns:a16="http://schemas.microsoft.com/office/drawing/2014/main" id="{6AA8CCD0-9C61-9013-3A87-D5AA9D5D7990}"/>
                  </a:ext>
                </a:extLst>
              </p:cNvPr>
              <p:cNvCxnSpPr>
                <a:cxnSpLocks/>
                <a:endCxn id="76" idx="2"/>
              </p:cNvCxnSpPr>
              <p:nvPr/>
            </p:nvCxnSpPr>
            <p:spPr>
              <a:xfrm>
                <a:off x="3693276" y="2718974"/>
                <a:ext cx="122394" cy="12196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9" name="Google Shape;151;p18">
                <a:extLst>
                  <a:ext uri="{FF2B5EF4-FFF2-40B4-BE49-F238E27FC236}">
                    <a16:creationId xmlns:a16="http://schemas.microsoft.com/office/drawing/2014/main" id="{A590B9B9-65BD-CD0E-4A8B-B8C682BD0B77}"/>
                  </a:ext>
                </a:extLst>
              </p:cNvPr>
              <p:cNvCxnSpPr>
                <a:cxnSpLocks/>
                <a:stCxn id="73" idx="4"/>
                <a:endCxn id="74" idx="7"/>
              </p:cNvCxnSpPr>
              <p:nvPr/>
            </p:nvCxnSpPr>
            <p:spPr>
              <a:xfrm flipH="1">
                <a:off x="3477554" y="2849977"/>
                <a:ext cx="63244" cy="19100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0" name="Google Shape;152;p18">
                <a:extLst>
                  <a:ext uri="{FF2B5EF4-FFF2-40B4-BE49-F238E27FC236}">
                    <a16:creationId xmlns:a16="http://schemas.microsoft.com/office/drawing/2014/main" id="{AA119D39-AD9E-D4F4-4F54-3A9F6B16B323}"/>
                  </a:ext>
                </a:extLst>
              </p:cNvPr>
              <p:cNvCxnSpPr>
                <a:cxnSpLocks/>
                <a:stCxn id="74" idx="4"/>
                <a:endCxn id="75" idx="1"/>
              </p:cNvCxnSpPr>
              <p:nvPr/>
            </p:nvCxnSpPr>
            <p:spPr>
              <a:xfrm>
                <a:off x="3369713" y="3264606"/>
                <a:ext cx="148392" cy="1204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" name="Google Shape;153;p18">
                <a:extLst>
                  <a:ext uri="{FF2B5EF4-FFF2-40B4-BE49-F238E27FC236}">
                    <a16:creationId xmlns:a16="http://schemas.microsoft.com/office/drawing/2014/main" id="{061CD50F-6FBB-088E-AEF9-EBA9F9450D0C}"/>
                  </a:ext>
                </a:extLst>
              </p:cNvPr>
              <p:cNvCxnSpPr>
                <a:cxnSpLocks/>
                <a:stCxn id="75" idx="0"/>
                <a:endCxn id="76" idx="3"/>
              </p:cNvCxnSpPr>
              <p:nvPr/>
            </p:nvCxnSpPr>
            <p:spPr>
              <a:xfrm flipV="1">
                <a:off x="3625946" y="2933570"/>
                <a:ext cx="234393" cy="4131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2" name="Google Shape;154;p18">
                <a:extLst>
                  <a:ext uri="{FF2B5EF4-FFF2-40B4-BE49-F238E27FC236}">
                    <a16:creationId xmlns:a16="http://schemas.microsoft.com/office/drawing/2014/main" id="{9A1A2BD2-A63C-8271-905A-EF44D7E74C48}"/>
                  </a:ext>
                </a:extLst>
              </p:cNvPr>
              <p:cNvCxnSpPr>
                <a:cxnSpLocks/>
                <a:stCxn id="76" idx="4"/>
                <a:endCxn id="77" idx="0"/>
              </p:cNvCxnSpPr>
              <p:nvPr/>
            </p:nvCxnSpPr>
            <p:spPr>
              <a:xfrm>
                <a:off x="3968179" y="2971937"/>
                <a:ext cx="40508" cy="1127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3" name="Google Shape;156;p18">
                <a:extLst>
                  <a:ext uri="{FF2B5EF4-FFF2-40B4-BE49-F238E27FC236}">
                    <a16:creationId xmlns:a16="http://schemas.microsoft.com/office/drawing/2014/main" id="{6DBF4893-85C0-23DC-D599-2AF1D57364C4}"/>
                  </a:ext>
                </a:extLst>
              </p:cNvPr>
              <p:cNvCxnSpPr>
                <a:cxnSpLocks/>
                <a:stCxn id="77" idx="3"/>
                <a:endCxn id="75" idx="6"/>
              </p:cNvCxnSpPr>
              <p:nvPr/>
            </p:nvCxnSpPr>
            <p:spPr>
              <a:xfrm flipH="1">
                <a:off x="3778455" y="3308346"/>
                <a:ext cx="122392" cy="16936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1A7A854-184D-BC45-F372-F7175AEFE91B}"/>
                </a:ext>
              </a:extLst>
            </p:cNvPr>
            <p:cNvGrpSpPr/>
            <p:nvPr/>
          </p:nvGrpSpPr>
          <p:grpSpPr>
            <a:xfrm>
              <a:off x="4385314" y="2131155"/>
              <a:ext cx="1303906" cy="1217806"/>
              <a:chOff x="4385314" y="2131155"/>
              <a:chExt cx="1303906" cy="1217806"/>
            </a:xfrm>
          </p:grpSpPr>
          <p:sp>
            <p:nvSpPr>
              <p:cNvPr id="58" name="Google Shape;64;p14">
                <a:extLst>
                  <a:ext uri="{FF2B5EF4-FFF2-40B4-BE49-F238E27FC236}">
                    <a16:creationId xmlns:a16="http://schemas.microsoft.com/office/drawing/2014/main" id="{06FC74D6-FDE3-882D-235E-307CD71FD8B1}"/>
                  </a:ext>
                </a:extLst>
              </p:cNvPr>
              <p:cNvSpPr/>
              <p:nvPr/>
            </p:nvSpPr>
            <p:spPr>
              <a:xfrm>
                <a:off x="4385314" y="2131155"/>
                <a:ext cx="1303906" cy="1217806"/>
              </a:xfrm>
              <a:prstGeom prst="ellipse">
                <a:avLst/>
              </a:prstGeom>
              <a:solidFill>
                <a:srgbClr val="DD7E6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800" dirty="0"/>
              </a:p>
            </p:txBody>
          </p:sp>
          <p:sp>
            <p:nvSpPr>
              <p:cNvPr id="59" name="Google Shape;141;p18">
                <a:extLst>
                  <a:ext uri="{FF2B5EF4-FFF2-40B4-BE49-F238E27FC236}">
                    <a16:creationId xmlns:a16="http://schemas.microsoft.com/office/drawing/2014/main" id="{E2E3DE00-0E5D-BD66-420F-428128DFD926}"/>
                  </a:ext>
                </a:extLst>
              </p:cNvPr>
              <p:cNvSpPr/>
              <p:nvPr/>
            </p:nvSpPr>
            <p:spPr>
              <a:xfrm>
                <a:off x="4903502" y="2229705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60" name="Google Shape;142;p18">
                <a:extLst>
                  <a:ext uri="{FF2B5EF4-FFF2-40B4-BE49-F238E27FC236}">
                    <a16:creationId xmlns:a16="http://schemas.microsoft.com/office/drawing/2014/main" id="{36E83450-03B1-A2A9-8472-D216CD65D5EC}"/>
                  </a:ext>
                </a:extLst>
              </p:cNvPr>
              <p:cNvSpPr/>
              <p:nvPr/>
            </p:nvSpPr>
            <p:spPr>
              <a:xfrm>
                <a:off x="4847573" y="2990514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61" name="Google Shape;143;p18">
                <a:extLst>
                  <a:ext uri="{FF2B5EF4-FFF2-40B4-BE49-F238E27FC236}">
                    <a16:creationId xmlns:a16="http://schemas.microsoft.com/office/drawing/2014/main" id="{30F8D5D4-2163-E7BD-77E8-F3F45BDC9A38}"/>
                  </a:ext>
                </a:extLst>
              </p:cNvPr>
              <p:cNvSpPr/>
              <p:nvPr/>
            </p:nvSpPr>
            <p:spPr>
              <a:xfrm>
                <a:off x="5274451" y="2466817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62" name="Google Shape;144;p18">
                <a:extLst>
                  <a:ext uri="{FF2B5EF4-FFF2-40B4-BE49-F238E27FC236}">
                    <a16:creationId xmlns:a16="http://schemas.microsoft.com/office/drawing/2014/main" id="{89487BE7-95AE-964A-DEE2-17E83AB128FF}"/>
                  </a:ext>
                </a:extLst>
              </p:cNvPr>
              <p:cNvSpPr/>
              <p:nvPr/>
            </p:nvSpPr>
            <p:spPr>
              <a:xfrm>
                <a:off x="4530191" y="2608627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63" name="Google Shape;145;p18">
                <a:extLst>
                  <a:ext uri="{FF2B5EF4-FFF2-40B4-BE49-F238E27FC236}">
                    <a16:creationId xmlns:a16="http://schemas.microsoft.com/office/drawing/2014/main" id="{22BB48DE-6662-9F5E-EB85-D30146E0D431}"/>
                  </a:ext>
                </a:extLst>
              </p:cNvPr>
              <p:cNvSpPr/>
              <p:nvPr/>
            </p:nvSpPr>
            <p:spPr>
              <a:xfrm>
                <a:off x="4860911" y="2624941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cxnSp>
            <p:nvCxnSpPr>
              <p:cNvPr id="64" name="Google Shape;157;p18">
                <a:extLst>
                  <a:ext uri="{FF2B5EF4-FFF2-40B4-BE49-F238E27FC236}">
                    <a16:creationId xmlns:a16="http://schemas.microsoft.com/office/drawing/2014/main" id="{CACBD58F-2E77-5ABE-2090-B3B00A7EF2AE}"/>
                  </a:ext>
                </a:extLst>
              </p:cNvPr>
              <p:cNvCxnSpPr>
                <a:stCxn id="62" idx="0"/>
                <a:endCxn id="59" idx="2"/>
              </p:cNvCxnSpPr>
              <p:nvPr/>
            </p:nvCxnSpPr>
            <p:spPr>
              <a:xfrm flipV="1">
                <a:off x="4682701" y="2360699"/>
                <a:ext cx="220801" cy="24792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" name="Google Shape;158;p18">
                <a:extLst>
                  <a:ext uri="{FF2B5EF4-FFF2-40B4-BE49-F238E27FC236}">
                    <a16:creationId xmlns:a16="http://schemas.microsoft.com/office/drawing/2014/main" id="{DA205E30-ADE7-30E2-A0E1-0469BBCE736F}"/>
                  </a:ext>
                </a:extLst>
              </p:cNvPr>
              <p:cNvCxnSpPr>
                <a:stCxn id="62" idx="4"/>
                <a:endCxn id="60" idx="1"/>
              </p:cNvCxnSpPr>
              <p:nvPr/>
            </p:nvCxnSpPr>
            <p:spPr>
              <a:xfrm>
                <a:off x="4682701" y="2870615"/>
                <a:ext cx="209541" cy="1582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6" name="Google Shape;159;p18">
                <a:extLst>
                  <a:ext uri="{FF2B5EF4-FFF2-40B4-BE49-F238E27FC236}">
                    <a16:creationId xmlns:a16="http://schemas.microsoft.com/office/drawing/2014/main" id="{367057A9-4582-0A5C-C3E5-1B18CB44D277}"/>
                  </a:ext>
                </a:extLst>
              </p:cNvPr>
              <p:cNvCxnSpPr>
                <a:cxnSpLocks/>
                <a:stCxn id="60" idx="0"/>
                <a:endCxn id="63" idx="4"/>
              </p:cNvCxnSpPr>
              <p:nvPr/>
            </p:nvCxnSpPr>
            <p:spPr>
              <a:xfrm flipV="1">
                <a:off x="5000083" y="2886929"/>
                <a:ext cx="13338" cy="10358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7" name="Google Shape;160;p18">
                <a:extLst>
                  <a:ext uri="{FF2B5EF4-FFF2-40B4-BE49-F238E27FC236}">
                    <a16:creationId xmlns:a16="http://schemas.microsoft.com/office/drawing/2014/main" id="{395FA815-6C2B-9024-8BED-331722866370}"/>
                  </a:ext>
                </a:extLst>
              </p:cNvPr>
              <p:cNvCxnSpPr>
                <a:cxnSpLocks/>
                <a:stCxn id="60" idx="6"/>
                <a:endCxn id="71" idx="3"/>
              </p:cNvCxnSpPr>
              <p:nvPr/>
            </p:nvCxnSpPr>
            <p:spPr>
              <a:xfrm flipV="1">
                <a:off x="5152592" y="3017923"/>
                <a:ext cx="207105" cy="10358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8" name="Google Shape;161;p18">
                <a:extLst>
                  <a:ext uri="{FF2B5EF4-FFF2-40B4-BE49-F238E27FC236}">
                    <a16:creationId xmlns:a16="http://schemas.microsoft.com/office/drawing/2014/main" id="{91154E82-6251-BFB2-0173-6B96BC31BA7B}"/>
                  </a:ext>
                </a:extLst>
              </p:cNvPr>
              <p:cNvCxnSpPr>
                <a:cxnSpLocks/>
                <a:stCxn id="63" idx="0"/>
                <a:endCxn id="59" idx="4"/>
              </p:cNvCxnSpPr>
              <p:nvPr/>
            </p:nvCxnSpPr>
            <p:spPr>
              <a:xfrm flipV="1">
                <a:off x="5013421" y="2491693"/>
                <a:ext cx="42591" cy="1332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" name="Google Shape;162;p18">
                <a:extLst>
                  <a:ext uri="{FF2B5EF4-FFF2-40B4-BE49-F238E27FC236}">
                    <a16:creationId xmlns:a16="http://schemas.microsoft.com/office/drawing/2014/main" id="{93C5460E-3FE4-99E1-48BF-D434F65610B6}"/>
                  </a:ext>
                </a:extLst>
              </p:cNvPr>
              <p:cNvCxnSpPr>
                <a:stCxn id="61" idx="3"/>
                <a:endCxn id="63" idx="7"/>
              </p:cNvCxnSpPr>
              <p:nvPr/>
            </p:nvCxnSpPr>
            <p:spPr>
              <a:xfrm flipH="1" flipV="1">
                <a:off x="5121261" y="2663308"/>
                <a:ext cx="197859" cy="27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0" name="Google Shape;163;p18">
                <a:extLst>
                  <a:ext uri="{FF2B5EF4-FFF2-40B4-BE49-F238E27FC236}">
                    <a16:creationId xmlns:a16="http://schemas.microsoft.com/office/drawing/2014/main" id="{8D0C53A7-64A5-E798-950A-DED2A29D0734}"/>
                  </a:ext>
                </a:extLst>
              </p:cNvPr>
              <p:cNvCxnSpPr>
                <a:cxnSpLocks/>
                <a:stCxn id="71" idx="1"/>
                <a:endCxn id="63" idx="5"/>
              </p:cNvCxnSpPr>
              <p:nvPr/>
            </p:nvCxnSpPr>
            <p:spPr>
              <a:xfrm flipH="1">
                <a:off x="5121261" y="2832669"/>
                <a:ext cx="238436" cy="1589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1" name="Google Shape;171;p18">
                <a:extLst>
                  <a:ext uri="{FF2B5EF4-FFF2-40B4-BE49-F238E27FC236}">
                    <a16:creationId xmlns:a16="http://schemas.microsoft.com/office/drawing/2014/main" id="{BF4A799C-215F-C652-F2BB-F7DDA0DA518E}"/>
                  </a:ext>
                </a:extLst>
              </p:cNvPr>
              <p:cNvSpPr/>
              <p:nvPr/>
            </p:nvSpPr>
            <p:spPr>
              <a:xfrm>
                <a:off x="5315028" y="2794302"/>
                <a:ext cx="305019" cy="261988"/>
              </a:xfrm>
              <a:prstGeom prst="ellipse">
                <a:avLst/>
              </a:prstGeom>
              <a:solidFill>
                <a:srgbClr val="98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5309784-75A7-5490-EE37-F9A4BE27E619}"/>
                </a:ext>
              </a:extLst>
            </p:cNvPr>
            <p:cNvGrpSpPr/>
            <p:nvPr/>
          </p:nvGrpSpPr>
          <p:grpSpPr>
            <a:xfrm>
              <a:off x="3775166" y="3594357"/>
              <a:ext cx="1255583" cy="1163672"/>
              <a:chOff x="3775166" y="3594357"/>
              <a:chExt cx="1255583" cy="1163672"/>
            </a:xfrm>
          </p:grpSpPr>
          <p:sp>
            <p:nvSpPr>
              <p:cNvPr id="48" name="Google Shape;59;p14">
                <a:extLst>
                  <a:ext uri="{FF2B5EF4-FFF2-40B4-BE49-F238E27FC236}">
                    <a16:creationId xmlns:a16="http://schemas.microsoft.com/office/drawing/2014/main" id="{3708B8A6-BD89-5027-4079-4C025A06268B}"/>
                  </a:ext>
                </a:extLst>
              </p:cNvPr>
              <p:cNvSpPr/>
              <p:nvPr/>
            </p:nvSpPr>
            <p:spPr>
              <a:xfrm>
                <a:off x="3775166" y="3594357"/>
                <a:ext cx="1255583" cy="1163672"/>
              </a:xfrm>
              <a:prstGeom prst="ellipse">
                <a:avLst/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800" dirty="0"/>
              </a:p>
            </p:txBody>
          </p:sp>
          <p:sp>
            <p:nvSpPr>
              <p:cNvPr id="49" name="Google Shape;146;p18">
                <a:extLst>
                  <a:ext uri="{FF2B5EF4-FFF2-40B4-BE49-F238E27FC236}">
                    <a16:creationId xmlns:a16="http://schemas.microsoft.com/office/drawing/2014/main" id="{5263B6A2-5CAC-7066-3FF0-F8FA33173403}"/>
                  </a:ext>
                </a:extLst>
              </p:cNvPr>
              <p:cNvSpPr/>
              <p:nvPr/>
            </p:nvSpPr>
            <p:spPr>
              <a:xfrm>
                <a:off x="4064733" y="3859693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50" name="Google Shape;147;p18">
                <a:extLst>
                  <a:ext uri="{FF2B5EF4-FFF2-40B4-BE49-F238E27FC236}">
                    <a16:creationId xmlns:a16="http://schemas.microsoft.com/office/drawing/2014/main" id="{B264FE14-FE9E-9C62-42FB-CF25A5D608D8}"/>
                  </a:ext>
                </a:extLst>
              </p:cNvPr>
              <p:cNvSpPr/>
              <p:nvPr/>
            </p:nvSpPr>
            <p:spPr>
              <a:xfrm>
                <a:off x="3968015" y="4214158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51" name="Google Shape;148;p18">
                <a:extLst>
                  <a:ext uri="{FF2B5EF4-FFF2-40B4-BE49-F238E27FC236}">
                    <a16:creationId xmlns:a16="http://schemas.microsoft.com/office/drawing/2014/main" id="{9950B679-5C00-74C8-91E5-AF005DFA1743}"/>
                  </a:ext>
                </a:extLst>
              </p:cNvPr>
              <p:cNvSpPr/>
              <p:nvPr/>
            </p:nvSpPr>
            <p:spPr>
              <a:xfrm>
                <a:off x="4511125" y="3859693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52" name="Google Shape;149;p18">
                <a:extLst>
                  <a:ext uri="{FF2B5EF4-FFF2-40B4-BE49-F238E27FC236}">
                    <a16:creationId xmlns:a16="http://schemas.microsoft.com/office/drawing/2014/main" id="{48E52866-21FD-895A-3403-B8C8062528FA}"/>
                  </a:ext>
                </a:extLst>
              </p:cNvPr>
              <p:cNvSpPr/>
              <p:nvPr/>
            </p:nvSpPr>
            <p:spPr>
              <a:xfrm>
                <a:off x="4473926" y="4268104"/>
                <a:ext cx="305019" cy="261988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cxnSp>
            <p:nvCxnSpPr>
              <p:cNvPr id="53" name="Google Shape;165;p18">
                <a:extLst>
                  <a:ext uri="{FF2B5EF4-FFF2-40B4-BE49-F238E27FC236}">
                    <a16:creationId xmlns:a16="http://schemas.microsoft.com/office/drawing/2014/main" id="{82A700C8-9655-B023-64D2-C32FAD6E2E7F}"/>
                  </a:ext>
                </a:extLst>
              </p:cNvPr>
              <p:cNvCxnSpPr>
                <a:stCxn id="49" idx="4"/>
                <a:endCxn id="50" idx="0"/>
              </p:cNvCxnSpPr>
              <p:nvPr/>
            </p:nvCxnSpPr>
            <p:spPr>
              <a:xfrm flipH="1">
                <a:off x="4120605" y="4121680"/>
                <a:ext cx="96638" cy="9247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4" name="Google Shape;166;p18">
                <a:extLst>
                  <a:ext uri="{FF2B5EF4-FFF2-40B4-BE49-F238E27FC236}">
                    <a16:creationId xmlns:a16="http://schemas.microsoft.com/office/drawing/2014/main" id="{915FEF49-0896-F51F-FFF3-06F6656CE257}"/>
                  </a:ext>
                </a:extLst>
              </p:cNvPr>
              <p:cNvCxnSpPr>
                <a:stCxn id="51" idx="4"/>
                <a:endCxn id="52" idx="0"/>
              </p:cNvCxnSpPr>
              <p:nvPr/>
            </p:nvCxnSpPr>
            <p:spPr>
              <a:xfrm flipH="1">
                <a:off x="4626452" y="4121680"/>
                <a:ext cx="37183" cy="14644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5" name="Google Shape;167;p18">
                <a:extLst>
                  <a:ext uri="{FF2B5EF4-FFF2-40B4-BE49-F238E27FC236}">
                    <a16:creationId xmlns:a16="http://schemas.microsoft.com/office/drawing/2014/main" id="{A7AB9268-317A-A344-C140-3715571DD833}"/>
                  </a:ext>
                </a:extLst>
              </p:cNvPr>
              <p:cNvCxnSpPr>
                <a:stCxn id="52" idx="1"/>
                <a:endCxn id="49" idx="5"/>
              </p:cNvCxnSpPr>
              <p:nvPr/>
            </p:nvCxnSpPr>
            <p:spPr>
              <a:xfrm rot="10800000">
                <a:off x="4325126" y="4083400"/>
                <a:ext cx="193469" cy="223071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6" name="Google Shape;168;p18">
                <a:extLst>
                  <a:ext uri="{FF2B5EF4-FFF2-40B4-BE49-F238E27FC236}">
                    <a16:creationId xmlns:a16="http://schemas.microsoft.com/office/drawing/2014/main" id="{6565DD2F-8280-B23B-26B9-9042B94EA6C5}"/>
                  </a:ext>
                </a:extLst>
              </p:cNvPr>
              <p:cNvCxnSpPr>
                <a:stCxn id="49" idx="6"/>
                <a:endCxn id="51" idx="2"/>
              </p:cNvCxnSpPr>
              <p:nvPr/>
            </p:nvCxnSpPr>
            <p:spPr>
              <a:xfrm>
                <a:off x="4369752" y="3990686"/>
                <a:ext cx="14137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7" name="Google Shape;169;p18">
                <a:extLst>
                  <a:ext uri="{FF2B5EF4-FFF2-40B4-BE49-F238E27FC236}">
                    <a16:creationId xmlns:a16="http://schemas.microsoft.com/office/drawing/2014/main" id="{1F1B1C80-3929-D7F7-2FFE-9D53349FA285}"/>
                  </a:ext>
                </a:extLst>
              </p:cNvPr>
              <p:cNvCxnSpPr>
                <a:stCxn id="50" idx="6"/>
                <a:endCxn id="52" idx="2"/>
              </p:cNvCxnSpPr>
              <p:nvPr/>
            </p:nvCxnSpPr>
            <p:spPr>
              <a:xfrm>
                <a:off x="4273033" y="4345152"/>
                <a:ext cx="200828" cy="5396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84" name="Google Shape;161;p21">
            <a:extLst>
              <a:ext uri="{FF2B5EF4-FFF2-40B4-BE49-F238E27FC236}">
                <a16:creationId xmlns:a16="http://schemas.microsoft.com/office/drawing/2014/main" id="{5C67D47C-9F4B-98D6-275E-13A968D4F40F}"/>
              </a:ext>
            </a:extLst>
          </p:cNvPr>
          <p:cNvSpPr/>
          <p:nvPr/>
        </p:nvSpPr>
        <p:spPr>
          <a:xfrm>
            <a:off x="10264037" y="2726894"/>
            <a:ext cx="1562203" cy="89162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dirty="0">
                <a:solidFill>
                  <a:schemeClr val="dk1"/>
                </a:solidFill>
                <a:latin typeface="+mn-lt"/>
              </a:rPr>
              <a:t>Alerts!</a:t>
            </a:r>
            <a:r>
              <a:rPr lang="en" sz="1400" i="0" dirty="0">
                <a:solidFill>
                  <a:schemeClr val="dk1"/>
                </a:solidFill>
                <a:latin typeface="+mn-lt"/>
              </a:rPr>
              <a:t> </a:t>
            </a:r>
            <a:endParaRPr sz="1400" i="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dirty="0">
                <a:solidFill>
                  <a:schemeClr val="dk1"/>
                </a:solidFill>
                <a:latin typeface="+mn-lt"/>
              </a:rPr>
              <a:t>(null dereference, data leakage, SQL Injections, …)</a:t>
            </a:r>
            <a:endParaRPr sz="1400" i="0" dirty="0">
              <a:latin typeface="+mn-lt"/>
            </a:endParaRPr>
          </a:p>
        </p:txBody>
      </p:sp>
      <p:sp>
        <p:nvSpPr>
          <p:cNvPr id="85" name="Rectangular Callout 84">
            <a:extLst>
              <a:ext uri="{FF2B5EF4-FFF2-40B4-BE49-F238E27FC236}">
                <a16:creationId xmlns:a16="http://schemas.microsoft.com/office/drawing/2014/main" id="{7B70387D-B1B4-F916-D090-83F4E6C0507A}"/>
              </a:ext>
            </a:extLst>
          </p:cNvPr>
          <p:cNvSpPr/>
          <p:nvPr/>
        </p:nvSpPr>
        <p:spPr>
          <a:xfrm>
            <a:off x="5066168" y="3835041"/>
            <a:ext cx="1029832" cy="488156"/>
          </a:xfrm>
          <a:prstGeom prst="wedgeRectCallout">
            <a:avLst>
              <a:gd name="adj1" fmla="val 25581"/>
              <a:gd name="adj2" fmla="val -84699"/>
            </a:avLst>
          </a:prstGeom>
          <a:ln w="254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400" i="0" noProof="1">
              <a:solidFill>
                <a:srgbClr val="000000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A3B2D89-F3AD-6EB7-CF3E-E7C62FA0CBF7}"/>
              </a:ext>
            </a:extLst>
          </p:cNvPr>
          <p:cNvSpPr txBox="1"/>
          <p:nvPr/>
        </p:nvSpPr>
        <p:spPr>
          <a:xfrm>
            <a:off x="5086488" y="38790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Jasmine</a:t>
            </a:r>
          </a:p>
        </p:txBody>
      </p:sp>
      <p:sp>
        <p:nvSpPr>
          <p:cNvPr id="87" name="Google Shape;147;p21">
            <a:extLst>
              <a:ext uri="{FF2B5EF4-FFF2-40B4-BE49-F238E27FC236}">
                <a16:creationId xmlns:a16="http://schemas.microsoft.com/office/drawing/2014/main" id="{15B68E9D-C05D-46E1-D3A7-E0C1A6F14EE3}"/>
              </a:ext>
            </a:extLst>
          </p:cNvPr>
          <p:cNvSpPr/>
          <p:nvPr/>
        </p:nvSpPr>
        <p:spPr>
          <a:xfrm>
            <a:off x="8621563" y="2847080"/>
            <a:ext cx="1013374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Analysis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9386371-A8EC-6C9E-C1F9-79CCD99206B5}"/>
              </a:ext>
            </a:extLst>
          </p:cNvPr>
          <p:cNvCxnSpPr>
            <a:cxnSpLocks/>
          </p:cNvCxnSpPr>
          <p:nvPr/>
        </p:nvCxnSpPr>
        <p:spPr>
          <a:xfrm flipV="1">
            <a:off x="9646523" y="3166898"/>
            <a:ext cx="598950" cy="16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ular Callout 88">
            <a:extLst>
              <a:ext uri="{FF2B5EF4-FFF2-40B4-BE49-F238E27FC236}">
                <a16:creationId xmlns:a16="http://schemas.microsoft.com/office/drawing/2014/main" id="{697EC62B-DEF5-ADB2-F16A-786AB1E166EA}"/>
              </a:ext>
            </a:extLst>
          </p:cNvPr>
          <p:cNvSpPr/>
          <p:nvPr/>
        </p:nvSpPr>
        <p:spPr>
          <a:xfrm>
            <a:off x="8785747" y="1890086"/>
            <a:ext cx="1478290" cy="488156"/>
          </a:xfrm>
          <a:prstGeom prst="wedgeRectCallout">
            <a:avLst>
              <a:gd name="adj1" fmla="val -30089"/>
              <a:gd name="adj2" fmla="val 117187"/>
            </a:avLst>
          </a:prstGeom>
          <a:ln w="254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400" i="0" noProof="1">
              <a:solidFill>
                <a:srgbClr val="000000"/>
              </a:solidFill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A3955FA-376C-7D53-97B7-CCCDB988C7DF}"/>
              </a:ext>
            </a:extLst>
          </p:cNvPr>
          <p:cNvSpPr txBox="1"/>
          <p:nvPr/>
        </p:nvSpPr>
        <p:spPr>
          <a:xfrm>
            <a:off x="8899721" y="1934109"/>
            <a:ext cx="1250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FlowDroid</a:t>
            </a:r>
            <a:endParaRPr lang="en-US" sz="20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5" name="Google Shape;147;p21">
            <a:extLst>
              <a:ext uri="{FF2B5EF4-FFF2-40B4-BE49-F238E27FC236}">
                <a16:creationId xmlns:a16="http://schemas.microsoft.com/office/drawing/2014/main" id="{F3DB036C-3EC3-4ED6-1457-319A4C3ED2A5}"/>
              </a:ext>
            </a:extLst>
          </p:cNvPr>
          <p:cNvSpPr/>
          <p:nvPr/>
        </p:nvSpPr>
        <p:spPr>
          <a:xfrm>
            <a:off x="5077847" y="5165480"/>
            <a:ext cx="1005190" cy="1012393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Inter-Service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Call Detector 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6" name="Google Shape;174;p21">
            <a:extLst>
              <a:ext uri="{FF2B5EF4-FFF2-40B4-BE49-F238E27FC236}">
                <a16:creationId xmlns:a16="http://schemas.microsoft.com/office/drawing/2014/main" id="{DC524F99-559C-F508-1E65-1DDE9E24DAEC}"/>
              </a:ext>
            </a:extLst>
          </p:cNvPr>
          <p:cNvSpPr/>
          <p:nvPr/>
        </p:nvSpPr>
        <p:spPr>
          <a:xfrm>
            <a:off x="6324388" y="5390840"/>
            <a:ext cx="963124" cy="564652"/>
          </a:xfrm>
          <a:prstGeom prst="flowChartMultidocument">
            <a:avLst/>
          </a:prstGeom>
          <a:ln w="28575">
            <a:solidFill>
              <a:schemeClr val="accent1"/>
            </a:solidFill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dirty="0"/>
              <a:t>Service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dirty="0"/>
              <a:t>calls</a:t>
            </a:r>
            <a:endParaRPr sz="1400" i="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0B35F94-715C-56DD-5C9A-AA0A6A295ED5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>
            <a:off x="6083037" y="5671677"/>
            <a:ext cx="241351" cy="14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or: Elbow 8">
            <a:extLst>
              <a:ext uri="{FF2B5EF4-FFF2-40B4-BE49-F238E27FC236}">
                <a16:creationId xmlns:a16="http://schemas.microsoft.com/office/drawing/2014/main" id="{354B3AA4-F34D-B117-5C7E-927E2B50B8B4}"/>
              </a:ext>
            </a:extLst>
          </p:cNvPr>
          <p:cNvCxnSpPr>
            <a:cxnSpLocks/>
            <a:endCxn id="95" idx="0"/>
          </p:cNvCxnSpPr>
          <p:nvPr/>
        </p:nvCxnSpPr>
        <p:spPr>
          <a:xfrm rot="5400000">
            <a:off x="5191706" y="3551236"/>
            <a:ext cx="2002980" cy="1225508"/>
          </a:xfrm>
          <a:prstGeom prst="bentConnector3">
            <a:avLst>
              <a:gd name="adj1" fmla="val 70183"/>
            </a:avLst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D0F599B-96EB-23F6-986D-0E170B7A3E79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7287512" y="5673166"/>
            <a:ext cx="24135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Google Shape;147;p21">
            <a:extLst>
              <a:ext uri="{FF2B5EF4-FFF2-40B4-BE49-F238E27FC236}">
                <a16:creationId xmlns:a16="http://schemas.microsoft.com/office/drawing/2014/main" id="{B309F0F6-C4DB-0FB9-E25E-59F49F3916EF}"/>
              </a:ext>
            </a:extLst>
          </p:cNvPr>
          <p:cNvSpPr/>
          <p:nvPr/>
        </p:nvSpPr>
        <p:spPr>
          <a:xfrm>
            <a:off x="7546474" y="5173480"/>
            <a:ext cx="1078009" cy="1012393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Inter-Service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i="0" dirty="0">
                <a:solidFill>
                  <a:schemeClr val="tx1"/>
                </a:solidFill>
                <a:latin typeface="+mn-lt"/>
              </a:rPr>
              <a:t>Call Modelling </a:t>
            </a:r>
            <a:endParaRPr sz="16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1" name="Google Shape;174;p21">
            <a:extLst>
              <a:ext uri="{FF2B5EF4-FFF2-40B4-BE49-F238E27FC236}">
                <a16:creationId xmlns:a16="http://schemas.microsoft.com/office/drawing/2014/main" id="{63BB68C9-5600-6403-A88E-5E1EDC1F975D}"/>
              </a:ext>
            </a:extLst>
          </p:cNvPr>
          <p:cNvSpPr/>
          <p:nvPr/>
        </p:nvSpPr>
        <p:spPr>
          <a:xfrm>
            <a:off x="8873561" y="5330062"/>
            <a:ext cx="1329830" cy="683229"/>
          </a:xfrm>
          <a:prstGeom prst="flowChartMultidocument">
            <a:avLst/>
          </a:prstGeom>
          <a:ln w="28575">
            <a:solidFill>
              <a:schemeClr val="accent1"/>
            </a:solidFill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i="0" dirty="0"/>
              <a:t>Modified IR </a:t>
            </a:r>
          </a:p>
          <a:p>
            <a:r>
              <a:rPr lang="en" sz="1400" i="0" dirty="0"/>
              <a:t>(</a:t>
            </a:r>
            <a:r>
              <a:rPr lang="en" sz="1400" i="0" dirty="0" err="1"/>
              <a:t>Jimple</a:t>
            </a:r>
            <a:r>
              <a:rPr lang="en" sz="1400" i="0" dirty="0"/>
              <a:t>)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26F96D3-1C3A-0B35-8CB5-724D00F7ADD9}"/>
              </a:ext>
            </a:extLst>
          </p:cNvPr>
          <p:cNvCxnSpPr>
            <a:cxnSpLocks/>
          </p:cNvCxnSpPr>
          <p:nvPr/>
        </p:nvCxnSpPr>
        <p:spPr>
          <a:xfrm>
            <a:off x="8632210" y="5736356"/>
            <a:ext cx="24135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or: Elbow 8">
            <a:extLst>
              <a:ext uri="{FF2B5EF4-FFF2-40B4-BE49-F238E27FC236}">
                <a16:creationId xmlns:a16="http://schemas.microsoft.com/office/drawing/2014/main" id="{6F0DBABA-2863-6C28-6578-CF658CD226D3}"/>
              </a:ext>
            </a:extLst>
          </p:cNvPr>
          <p:cNvCxnSpPr>
            <a:cxnSpLocks/>
            <a:stCxn id="101" idx="0"/>
            <a:endCxn id="87" idx="2"/>
          </p:cNvCxnSpPr>
          <p:nvPr/>
        </p:nvCxnSpPr>
        <p:spPr>
          <a:xfrm rot="16200000" flipV="1">
            <a:off x="8423966" y="4124064"/>
            <a:ext cx="1910282" cy="50171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Our Solution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31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4" name="Google Shape;691;p35">
            <a:extLst>
              <a:ext uri="{FF2B5EF4-FFF2-40B4-BE49-F238E27FC236}">
                <a16:creationId xmlns:a16="http://schemas.microsoft.com/office/drawing/2014/main" id="{DE6A7B5B-047E-F651-C4E1-AB30F95F1FE9}"/>
              </a:ext>
            </a:extLst>
          </p:cNvPr>
          <p:cNvSpPr txBox="1"/>
          <p:nvPr/>
        </p:nvSpPr>
        <p:spPr>
          <a:xfrm>
            <a:off x="2860503" y="2521666"/>
            <a:ext cx="6942632" cy="155424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CA" sz="20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simplify inter-service calls into method calls by analyzing Spring configuration files, infrastructure services, and annotations to modify the IR (</a:t>
            </a:r>
            <a:r>
              <a:rPr lang="en-CA" sz="20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Jimple</a:t>
            </a:r>
            <a:r>
              <a:rPr lang="en-CA" sz="20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Files). The modified IR can then be fed into static analysis tools for vulnerability detection.</a:t>
            </a:r>
          </a:p>
        </p:txBody>
      </p:sp>
    </p:spTree>
    <p:extLst>
      <p:ext uri="{BB962C8B-B14F-4D97-AF65-F5344CB8AC3E}">
        <p14:creationId xmlns:p14="http://schemas.microsoft.com/office/powerpoint/2010/main" val="3668038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Benchmark Construction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32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DEDCDA-C636-5AD4-5049-B1E21084DA85}"/>
              </a:ext>
            </a:extLst>
          </p:cNvPr>
          <p:cNvSpPr txBox="1"/>
          <p:nvPr/>
        </p:nvSpPr>
        <p:spPr>
          <a:xfrm>
            <a:off x="1015676" y="1116900"/>
            <a:ext cx="10852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2000" i="0" dirty="0">
                <a:solidFill>
                  <a:schemeClr val="tx1"/>
                </a:solidFill>
                <a:latin typeface="+mn-lt"/>
              </a:rPr>
              <a:t>We present a test-suite consisting of manually-injected vulnerabilities and open-source real-world vulnerable microservice applications</a:t>
            </a:r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CB034-3AD6-EB23-AE1A-56C2D5E8F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132" y="3702050"/>
            <a:ext cx="5283200" cy="153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346591-238F-F76A-5987-3F4A06087C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41" t="-1" r="30432" b="37785"/>
          <a:stretch/>
        </p:blipFill>
        <p:spPr>
          <a:xfrm>
            <a:off x="1986907" y="2244148"/>
            <a:ext cx="3390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12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Manual Injections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33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08E10A4-3291-E6C7-C3A2-C2BEE8EC9FB9}"/>
              </a:ext>
            </a:extLst>
          </p:cNvPr>
          <p:cNvSpPr txBox="1"/>
          <p:nvPr/>
        </p:nvSpPr>
        <p:spPr>
          <a:xfrm>
            <a:off x="870564" y="1445334"/>
            <a:ext cx="105863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Manually inject vulnerabilities into microservice applications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Easier to control the vulnerability type, acts as a supplement for real-world cases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Selected</a:t>
            </a:r>
            <a:r>
              <a:rPr lang="zh-CN" altLang="en-US" sz="20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i="0" dirty="0">
                <a:solidFill>
                  <a:schemeClr val="tx1"/>
                </a:solidFill>
                <a:latin typeface="+mn-lt"/>
              </a:rPr>
              <a:t>based on set criteria:</a:t>
            </a:r>
          </a:p>
          <a:p>
            <a:pPr marL="1714466" lvl="3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High number of inter-business service calls</a:t>
            </a:r>
          </a:p>
          <a:p>
            <a:pPr marL="1714466" lvl="3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High number of business microservices</a:t>
            </a:r>
          </a:p>
          <a:p>
            <a:pPr marL="1714466" lvl="3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High number of infrastructure microservices </a:t>
            </a:r>
          </a:p>
          <a:p>
            <a:pPr lvl="1"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lvl="1"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Selected microservice: </a:t>
            </a:r>
            <a:r>
              <a:rPr lang="en-US" sz="2000" b="1" i="0" dirty="0" err="1">
                <a:solidFill>
                  <a:schemeClr val="tx1"/>
                </a:solidFill>
                <a:latin typeface="+mn-lt"/>
              </a:rPr>
              <a:t>Piggymetrics</a:t>
            </a:r>
            <a:endParaRPr lang="en-US" sz="2000" b="1" i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96A4A-3E50-E6E3-FD79-EEBF56BA7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41" t="-1" r="30432" b="37785"/>
          <a:stretch/>
        </p:blipFill>
        <p:spPr>
          <a:xfrm>
            <a:off x="7962187" y="2723415"/>
            <a:ext cx="3133277" cy="31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51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CF10-A6EC-8FB8-97F1-B9D94B6E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6E2D2-234D-585E-8A27-002B485307A2}"/>
              </a:ext>
            </a:extLst>
          </p:cNvPr>
          <p:cNvSpPr txBox="1"/>
          <p:nvPr/>
        </p:nvSpPr>
        <p:spPr>
          <a:xfrm>
            <a:off x="1015676" y="1377975"/>
            <a:ext cx="43184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latin typeface="+mn-lt"/>
              </a:rPr>
              <a:t>Data leakage vulnerability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Sensitive information (username and password of the user &amp; name of the account are being logged).</a:t>
            </a:r>
          </a:p>
        </p:txBody>
      </p:sp>
      <p:sp>
        <p:nvSpPr>
          <p:cNvPr id="6" name="Google Shape;655;p59">
            <a:extLst>
              <a:ext uri="{FF2B5EF4-FFF2-40B4-BE49-F238E27FC236}">
                <a16:creationId xmlns:a16="http://schemas.microsoft.com/office/drawing/2014/main" id="{F4F0E7FD-CA95-F30C-45D2-A8E6CAA830D2}"/>
              </a:ext>
            </a:extLst>
          </p:cNvPr>
          <p:cNvSpPr txBox="1"/>
          <p:nvPr/>
        </p:nvSpPr>
        <p:spPr>
          <a:xfrm>
            <a:off x="5388747" y="1274593"/>
            <a:ext cx="6193654" cy="212362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 Account create(User user) {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log.info</a:t>
            </a:r>
            <a:r>
              <a:rPr lang="en-US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user.getUsername</a:t>
            </a:r>
            <a:r>
              <a:rPr lang="en-US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user.getPassword</a:t>
            </a:r>
            <a:r>
              <a:rPr lang="en-US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Account account = new Account(); 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account.setName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user.getUsername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account.setLastSeen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(new Date()); 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account.setSaving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(saving);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repository.save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(account);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log.info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("account created: "+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account.getName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</a:p>
        </p:txBody>
      </p:sp>
      <p:sp>
        <p:nvSpPr>
          <p:cNvPr id="7" name="Google Shape;655;p59">
            <a:extLst>
              <a:ext uri="{FF2B5EF4-FFF2-40B4-BE49-F238E27FC236}">
                <a16:creationId xmlns:a16="http://schemas.microsoft.com/office/drawing/2014/main" id="{A13E6892-4580-416F-EE54-312C98EACA42}"/>
              </a:ext>
            </a:extLst>
          </p:cNvPr>
          <p:cNvSpPr txBox="1"/>
          <p:nvPr/>
        </p:nvSpPr>
        <p:spPr>
          <a:xfrm>
            <a:off x="5388746" y="3883735"/>
            <a:ext cx="6193654" cy="169274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 void create(User user) {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CA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//String hash = </a:t>
            </a:r>
            <a:r>
              <a:rPr lang="en-CA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encoder.encode</a:t>
            </a:r>
            <a:r>
              <a:rPr lang="en-CA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user.getPassword</a:t>
            </a:r>
            <a:r>
              <a:rPr lang="en-CA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b="0" i="0" u="none" strike="noStrike" dirty="0">
              <a:solidFill>
                <a:schemeClr val="accent3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String hash =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user.getPassword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user.setPassword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(hash);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repository.save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(user);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log.info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("user created: {}",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user.getUsername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CDCD6-5D00-13A1-06AD-D106FD3D76E7}"/>
              </a:ext>
            </a:extLst>
          </p:cNvPr>
          <p:cNvSpPr txBox="1"/>
          <p:nvPr/>
        </p:nvSpPr>
        <p:spPr>
          <a:xfrm>
            <a:off x="1015676" y="3606706"/>
            <a:ext cx="43184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latin typeface="+mn-lt"/>
              </a:rPr>
              <a:t>Data leakage vulnerability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Absence of encryption or hashing when storing the password into the database makes the sensitive information vulnerable.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F28FD4-3879-2698-5FBD-44D4251C0FD9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EBFA0F-24E3-7123-03E5-DB58E367E029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CD7489-639C-A975-7C96-FECB70B0792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120A37-69C5-B17D-A297-D7A3D4AF75C1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B9345F-D691-8994-C04B-CD5423CE0F7B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9210DA-3E81-DABC-EB4D-50AEAFE7167D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D170107-D4E2-46C0-C969-EAF78F56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0EA736F-34FE-7443-7561-E7E0F9ADD3BB}"/>
              </a:ext>
            </a:extLst>
          </p:cNvPr>
          <p:cNvSpPr txBox="1">
            <a:spLocks/>
          </p:cNvSpPr>
          <p:nvPr/>
        </p:nvSpPr>
        <p:spPr>
          <a:xfrm>
            <a:off x="393051" y="224836"/>
            <a:ext cx="11360800" cy="7635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dirty="0"/>
              <a:t>Manual Injections</a:t>
            </a:r>
          </a:p>
        </p:txBody>
      </p:sp>
    </p:spTree>
    <p:extLst>
      <p:ext uri="{BB962C8B-B14F-4D97-AF65-F5344CB8AC3E}">
        <p14:creationId xmlns:p14="http://schemas.microsoft.com/office/powerpoint/2010/main" val="1915683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Real-World Vulnerable Applications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35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3995AB-EFCB-1901-73E0-8B515F07CA77}"/>
              </a:ext>
            </a:extLst>
          </p:cNvPr>
          <p:cNvSpPr txBox="1"/>
          <p:nvPr/>
        </p:nvSpPr>
        <p:spPr>
          <a:xfrm>
            <a:off x="870564" y="1347620"/>
            <a:ext cx="105863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Real-world vulnerable applications are usually collected by scraping open-source security databases or by screening open-source applications with a tool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latin typeface="+mn-lt"/>
              </a:rPr>
              <a:t>Common Vulnerabilities and Exposures Database (CVE)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Contains a collection of vulnerable applications classified by ID and vulnerability type, with a short summary of the issue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Selected the former approach because vulnerabilities are already classified and described with detail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93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Real-World Vulnerable Applications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36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5E9EB8-D259-599A-1977-F980478AE889}"/>
              </a:ext>
            </a:extLst>
          </p:cNvPr>
          <p:cNvSpPr txBox="1"/>
          <p:nvPr/>
        </p:nvSpPr>
        <p:spPr>
          <a:xfrm>
            <a:off x="870564" y="1345170"/>
            <a:ext cx="107118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Search CVE Database .csv for </a:t>
            </a:r>
            <a:r>
              <a:rPr lang="en-US" sz="2000" b="1" i="0" dirty="0">
                <a:solidFill>
                  <a:schemeClr val="tx1"/>
                </a:solidFill>
                <a:latin typeface="+mn-lt"/>
              </a:rPr>
              <a:t>injection flaw and data leakage vulnerability reports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on open-source microservice-based applications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Using keywords “Microservice” + (“Injection” | “Data leakage” | “vulnerable”) + “Spring” + "Java”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Filter out all non-Microservice applications or private repositories  (no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Github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repo link)</a:t>
            </a: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Ensure the program is using </a:t>
            </a:r>
            <a:r>
              <a:rPr lang="en-US" sz="2000" b="1" i="0" dirty="0">
                <a:solidFill>
                  <a:schemeClr val="tx1"/>
                </a:solidFill>
                <a:latin typeface="+mn-lt"/>
              </a:rPr>
              <a:t>Java 8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2000" b="1" i="0" dirty="0">
                <a:solidFill>
                  <a:schemeClr val="tx1"/>
                </a:solidFill>
                <a:latin typeface="+mn-lt"/>
              </a:rPr>
              <a:t>Spring 5.3 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as required by our tool</a:t>
            </a:r>
            <a:endParaRPr lang="en-US" sz="2000" b="1" i="0" dirty="0">
              <a:solidFill>
                <a:schemeClr val="tx1"/>
              </a:solidFill>
              <a:latin typeface="+mn-lt"/>
            </a:endParaRPr>
          </a:p>
          <a:p>
            <a:pPr marL="800089" lvl="1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Find vulnerability-related commits, and restore to previously vulnerable version</a:t>
            </a:r>
          </a:p>
        </p:txBody>
      </p:sp>
    </p:spTree>
    <p:extLst>
      <p:ext uri="{BB962C8B-B14F-4D97-AF65-F5344CB8AC3E}">
        <p14:creationId xmlns:p14="http://schemas.microsoft.com/office/powerpoint/2010/main" val="397087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Real-World Vulnerable Applications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37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456A0-A0AC-710E-A10B-6DBF46895941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262E7-4283-102F-D593-7B6BBFB4B8C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42792-5E37-776F-D40E-9ABDFBAE3988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0F3BC-8B27-94D9-3134-83D46289A8BB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DD838-0551-1B35-73F5-1F32556964B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CA31D-D30B-C5BB-7CC2-41957FF3776C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0DE378-2BDC-40DD-6AAD-3DED58886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50164"/>
              </p:ext>
            </p:extLst>
          </p:nvPr>
        </p:nvGraphicFramePr>
        <p:xfrm>
          <a:off x="1191451" y="3283685"/>
          <a:ext cx="10390949" cy="2753603"/>
        </p:xfrm>
        <a:graphic>
          <a:graphicData uri="http://schemas.openxmlformats.org/drawingml/2006/table">
            <a:tbl>
              <a:tblPr/>
              <a:tblGrid>
                <a:gridCol w="1113317">
                  <a:extLst>
                    <a:ext uri="{9D8B030D-6E8A-4147-A177-3AD203B41FA5}">
                      <a16:colId xmlns:a16="http://schemas.microsoft.com/office/drawing/2014/main" val="2393359194"/>
                    </a:ext>
                  </a:extLst>
                </a:gridCol>
                <a:gridCol w="3071927">
                  <a:extLst>
                    <a:ext uri="{9D8B030D-6E8A-4147-A177-3AD203B41FA5}">
                      <a16:colId xmlns:a16="http://schemas.microsoft.com/office/drawing/2014/main" val="4099779970"/>
                    </a:ext>
                  </a:extLst>
                </a:gridCol>
                <a:gridCol w="1309178">
                  <a:extLst>
                    <a:ext uri="{9D8B030D-6E8A-4147-A177-3AD203B41FA5}">
                      <a16:colId xmlns:a16="http://schemas.microsoft.com/office/drawing/2014/main" val="3932251707"/>
                    </a:ext>
                  </a:extLst>
                </a:gridCol>
                <a:gridCol w="1030848">
                  <a:extLst>
                    <a:ext uri="{9D8B030D-6E8A-4147-A177-3AD203B41FA5}">
                      <a16:colId xmlns:a16="http://schemas.microsoft.com/office/drawing/2014/main" val="418948111"/>
                    </a:ext>
                  </a:extLst>
                </a:gridCol>
                <a:gridCol w="1422571">
                  <a:extLst>
                    <a:ext uri="{9D8B030D-6E8A-4147-A177-3AD203B41FA5}">
                      <a16:colId xmlns:a16="http://schemas.microsoft.com/office/drawing/2014/main" val="3464377666"/>
                    </a:ext>
                  </a:extLst>
                </a:gridCol>
                <a:gridCol w="1412260">
                  <a:extLst>
                    <a:ext uri="{9D8B030D-6E8A-4147-A177-3AD203B41FA5}">
                      <a16:colId xmlns:a16="http://schemas.microsoft.com/office/drawing/2014/main" val="1900510099"/>
                    </a:ext>
                  </a:extLst>
                </a:gridCol>
                <a:gridCol w="1030848">
                  <a:extLst>
                    <a:ext uri="{9D8B030D-6E8A-4147-A177-3AD203B41FA5}">
                      <a16:colId xmlns:a16="http://schemas.microsoft.com/office/drawing/2014/main" val="4227827162"/>
                    </a:ext>
                  </a:extLst>
                </a:gridCol>
              </a:tblGrid>
              <a:tr h="326699"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b="1">
                          <a:effectLst/>
                        </a:rPr>
                        <a:t>CVE ID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b="1">
                          <a:effectLst/>
                        </a:rPr>
                        <a:t>Name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b="1">
                          <a:effectLst/>
                        </a:rPr>
                        <a:t>Vulnerability Type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b="1" dirty="0" err="1">
                          <a:effectLst/>
                        </a:rPr>
                        <a:t>Github</a:t>
                      </a:r>
                      <a:r>
                        <a:rPr lang="en-CA" sz="1200" b="1" dirty="0">
                          <a:effectLst/>
                        </a:rPr>
                        <a:t> Stars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b="1">
                          <a:effectLst/>
                        </a:rPr>
                        <a:t>Github Contributors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b="1">
                          <a:effectLst/>
                        </a:rPr>
                        <a:t>Date of Last Commit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b="1" dirty="0">
                          <a:effectLst/>
                        </a:rPr>
                        <a:t>Reproducible?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551030"/>
                  </a:ext>
                </a:extLst>
              </a:tr>
              <a:tr h="1682910">
                <a:tc>
                  <a:txBody>
                    <a:bodyPr/>
                    <a:lstStyle/>
                    <a:p>
                      <a:pPr rtl="0" fontAlgn="b"/>
                      <a:r>
                        <a:rPr lang="en-CA" sz="1200">
                          <a:effectLst/>
                        </a:rPr>
                        <a:t>CVE-2021-37694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b="0">
                          <a:solidFill>
                            <a:srgbClr val="1F2328"/>
                          </a:solidFill>
                          <a:effectLst/>
                          <a:latin typeface="-apple-system"/>
                        </a:rPr>
                        <a:t>Java Spring Cloud Stream Generator Template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>
                          <a:effectLst/>
                        </a:rPr>
                        <a:t>Injection Flaw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1200" dirty="0">
                          <a:effectLst/>
                        </a:rPr>
                        <a:t>32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1200">
                          <a:effectLst/>
                        </a:rPr>
                        <a:t>20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1200">
                          <a:effectLst/>
                        </a:rPr>
                        <a:t>Apr. 27, 2023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>
                          <a:effectLst/>
                        </a:rPr>
                        <a:t>Y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556591"/>
                  </a:ext>
                </a:extLst>
              </a:tr>
              <a:tr h="743994">
                <a:tc>
                  <a:txBody>
                    <a:bodyPr/>
                    <a:lstStyle/>
                    <a:p>
                      <a:pPr rtl="0" fontAlgn="b"/>
                      <a:r>
                        <a:rPr lang="en-CA" sz="1200">
                          <a:effectLst/>
                        </a:rPr>
                        <a:t>CVE-2022-23463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b="0">
                          <a:solidFill>
                            <a:srgbClr val="1F2328"/>
                          </a:solidFill>
                          <a:effectLst/>
                          <a:latin typeface="-apple-system"/>
                        </a:rPr>
                        <a:t>Nepxion Discovery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>
                          <a:effectLst/>
                        </a:rPr>
                        <a:t>Injection Flaw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1200" dirty="0">
                          <a:effectLst/>
                        </a:rPr>
                        <a:t>5.3k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1200">
                          <a:effectLst/>
                        </a:rPr>
                        <a:t>11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1200">
                          <a:effectLst/>
                        </a:rPr>
                        <a:t>Apr. 9, 2023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CA" sz="1200" dirty="0">
                          <a:effectLst/>
                        </a:rPr>
                        <a:t>Y</a:t>
                      </a:r>
                    </a:p>
                  </a:txBody>
                  <a:tcPr marL="17491" marR="17491" marT="11661" marB="116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4027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E4853A0-2654-987E-583E-0A49EF5B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192" y="1534624"/>
            <a:ext cx="4211831" cy="1225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CD2C0A-04C5-33D7-FD77-D6EA2EB43B57}"/>
              </a:ext>
            </a:extLst>
          </p:cNvPr>
          <p:cNvSpPr txBox="1"/>
          <p:nvPr/>
        </p:nvSpPr>
        <p:spPr>
          <a:xfrm>
            <a:off x="1131655" y="1447939"/>
            <a:ext cx="10866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CVE entries found through search:                     12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Private entries (no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Github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link):                            8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Non-microservice entries:                                      2</a:t>
            </a:r>
          </a:p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Satisfactory entries:                                                 2</a:t>
            </a: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sz="20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5795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51" y="247138"/>
            <a:ext cx="11360800" cy="763500"/>
          </a:xfrm>
        </p:spPr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Research Questions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38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91829-2290-B986-E34A-383438AF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7FB983-15DE-C5A7-986E-0ACD5DFCBB15}"/>
              </a:ext>
            </a:extLst>
          </p:cNvPr>
          <p:cNvSpPr txBox="1"/>
          <p:nvPr/>
        </p:nvSpPr>
        <p:spPr>
          <a:xfrm>
            <a:off x="1015676" y="1116900"/>
            <a:ext cx="9493485" cy="275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We propose the following research questions:</a:t>
            </a:r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How well does MISTA model the inter-service communications and Spring core technologies compared to current state-of-the-art frameworks (Jasmine ext.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FlowDroid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)?</a:t>
            </a:r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What performance enhancements does MISTA bring to existing taint analysis tools (i.e.,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FlowDroid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) when detecting vulnerabilities in microservices?</a:t>
            </a:r>
          </a:p>
          <a:p>
            <a:pPr marL="457200" indent="-457200" algn="l">
              <a:lnSpc>
                <a:spcPct val="125000"/>
              </a:lnSpc>
              <a:buFont typeface="+mj-lt"/>
              <a:buAutoNum type="arabicPeriod"/>
            </a:pPr>
            <a:r>
              <a:rPr lang="en-US" sz="2000" i="0" dirty="0">
                <a:solidFill>
                  <a:schemeClr val="tx1"/>
                </a:solidFill>
                <a:latin typeface="+mn-lt"/>
              </a:rPr>
              <a:t>Can MISTA find vulnerabilities in real-world microservice-based applications?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E52020-0A9B-3F7B-6754-93DE08873716}"/>
              </a:ext>
            </a:extLst>
          </p:cNvPr>
          <p:cNvGrpSpPr/>
          <p:nvPr/>
        </p:nvGrpSpPr>
        <p:grpSpPr>
          <a:xfrm rot="16200000">
            <a:off x="-3127390" y="3124200"/>
            <a:ext cx="6858001" cy="609599"/>
            <a:chOff x="673674" y="2641095"/>
            <a:chExt cx="6433369" cy="3600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6516CD-7406-76CF-E444-7C83A166443D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C24F6B-28DB-315B-F9D3-8D34B158AFE1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98B873-28B3-E955-F923-F82431ABC9B0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C0935E-1DC6-6C0A-DADD-48A00FA7CA5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A190CB-A124-828A-3317-BF3232DEBBE4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27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85A4-01C1-E879-4E46-2805026A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272138"/>
            <a:ext cx="11501120" cy="974847"/>
          </a:xfrm>
        </p:spPr>
        <p:txBody>
          <a:bodyPr/>
          <a:lstStyle/>
          <a:p>
            <a:r>
              <a:rPr lang="en-US" dirty="0"/>
              <a:t>Paper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CF10-A6EC-8FB8-97F1-B9D94B6E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i="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BFE8291-3710-A3C3-E71A-B76AD9593A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332344"/>
              </p:ext>
            </p:extLst>
          </p:nvPr>
        </p:nvGraphicFramePr>
        <p:xfrm>
          <a:off x="345440" y="1075686"/>
          <a:ext cx="11501120" cy="4304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C6DE34-333F-BDF7-4392-B0B62243AC4A}"/>
              </a:ext>
            </a:extLst>
          </p:cNvPr>
          <p:cNvSpPr txBox="1"/>
          <p:nvPr/>
        </p:nvSpPr>
        <p:spPr>
          <a:xfrm>
            <a:off x="345440" y="3656176"/>
            <a:ext cx="1681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Proposal finished (everything on the previous slide)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B0FEB-3087-6382-CF64-C865354B237C}"/>
              </a:ext>
            </a:extLst>
          </p:cNvPr>
          <p:cNvSpPr txBox="1"/>
          <p:nvPr/>
        </p:nvSpPr>
        <p:spPr>
          <a:xfrm>
            <a:off x="3177973" y="3668622"/>
            <a:ext cx="1681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Experiments conducted w/ usable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3788F-0B3A-EA1F-E6A2-1E88C98A0A2B}"/>
              </a:ext>
            </a:extLst>
          </p:cNvPr>
          <p:cNvSpPr txBox="1"/>
          <p:nvPr/>
        </p:nvSpPr>
        <p:spPr>
          <a:xfrm>
            <a:off x="4678088" y="1853158"/>
            <a:ext cx="1798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Results, tables, evaluation finished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58472-15E4-E8B2-266C-C321C4725AB2}"/>
              </a:ext>
            </a:extLst>
          </p:cNvPr>
          <p:cNvSpPr txBox="1"/>
          <p:nvPr/>
        </p:nvSpPr>
        <p:spPr>
          <a:xfrm>
            <a:off x="7688605" y="2143181"/>
            <a:ext cx="1542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Introduction finished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6037F-59B9-7695-DCC2-FF7BB47725B5}"/>
              </a:ext>
            </a:extLst>
          </p:cNvPr>
          <p:cNvSpPr txBox="1"/>
          <p:nvPr/>
        </p:nvSpPr>
        <p:spPr>
          <a:xfrm>
            <a:off x="9230741" y="3652991"/>
            <a:ext cx="1408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Paper final draft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BF507-1FAF-EDD5-5C65-7D6DF6D98020}"/>
              </a:ext>
            </a:extLst>
          </p:cNvPr>
          <p:cNvSpPr txBox="1"/>
          <p:nvPr/>
        </p:nvSpPr>
        <p:spPr>
          <a:xfrm>
            <a:off x="10735603" y="2111674"/>
            <a:ext cx="133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ISSTA deadline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544DF-4CD3-A4F6-9A81-A8C1401F223F}"/>
              </a:ext>
            </a:extLst>
          </p:cNvPr>
          <p:cNvSpPr txBox="1"/>
          <p:nvPr/>
        </p:nvSpPr>
        <p:spPr>
          <a:xfrm>
            <a:off x="1707680" y="1816059"/>
            <a:ext cx="1681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Tools stitched together and working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ED5EF-E2CD-CF2F-470A-3A8444BD0E23}"/>
              </a:ext>
            </a:extLst>
          </p:cNvPr>
          <p:cNvSpPr txBox="1"/>
          <p:nvPr/>
        </p:nvSpPr>
        <p:spPr>
          <a:xfrm>
            <a:off x="6010507" y="3607617"/>
            <a:ext cx="1958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chemeClr val="tx1"/>
                </a:solidFill>
                <a:latin typeface="+mn-lt"/>
              </a:rPr>
              <a:t>Contribution and methodology finished</a:t>
            </a:r>
          </a:p>
        </p:txBody>
      </p:sp>
    </p:spTree>
    <p:extLst>
      <p:ext uri="{BB962C8B-B14F-4D97-AF65-F5344CB8AC3E}">
        <p14:creationId xmlns:p14="http://schemas.microsoft.com/office/powerpoint/2010/main" val="190137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Security vulnerabilities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1412-FC03-456A-869D-D4C6F0F52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5" y="1045847"/>
            <a:ext cx="11474789" cy="4769060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dirty="0"/>
              <a:t>an cause reputation and monetary loss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5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502235-FD54-B817-B66D-82D81993C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25A8C54-F7E0-6F34-0322-CA91ADA5FBDD}"/>
              </a:ext>
            </a:extLst>
          </p:cNvPr>
          <p:cNvGrpSpPr/>
          <p:nvPr/>
        </p:nvGrpSpPr>
        <p:grpSpPr>
          <a:xfrm rot="16200000">
            <a:off x="-3124201" y="3124201"/>
            <a:ext cx="6858001" cy="609599"/>
            <a:chOff x="673674" y="2641095"/>
            <a:chExt cx="6433369" cy="36000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6DE918-0489-06C0-E403-59E8B7637BDE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9EC91-4D1C-EE10-E9FF-2BF506698273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0EC467-4DF8-B66B-782F-445F4704AD9F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986DF8-706D-C79C-E697-C72316B0E4A9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44198C-72BF-961D-4C01-D9B63B1651B0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687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Security vulnerabilities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1412-FC03-456A-869D-D4C6F0F52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5" y="1044470"/>
            <a:ext cx="11474789" cy="4769060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dirty="0"/>
              <a:t>an cause reputation and monetary loss</a:t>
            </a:r>
          </a:p>
          <a:p>
            <a:r>
              <a:rPr lang="en-CA" dirty="0"/>
              <a:t>Example: Log4J vulnerability </a:t>
            </a:r>
            <a:r>
              <a:rPr lang="en-US" dirty="0"/>
              <a:t>in December 2021 led to remote code execution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69C52-748C-4211-928A-370D94EB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60" y="2307972"/>
            <a:ext cx="4742884" cy="1456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4D2AD51-035D-44DC-8E78-2AE172F8FC0A}"/>
              </a:ext>
            </a:extLst>
          </p:cNvPr>
          <p:cNvGrpSpPr/>
          <p:nvPr/>
        </p:nvGrpSpPr>
        <p:grpSpPr>
          <a:xfrm>
            <a:off x="6100046" y="2272716"/>
            <a:ext cx="4892527" cy="959418"/>
            <a:chOff x="5396909" y="1479383"/>
            <a:chExt cx="5568802" cy="10920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5006C4-1527-47BC-9AB0-FE19DA007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303" b="15019"/>
            <a:stretch/>
          </p:blipFill>
          <p:spPr>
            <a:xfrm>
              <a:off x="5396909" y="1479383"/>
              <a:ext cx="5568802" cy="412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95BC7C-F87E-4868-B462-1C3C7B466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179"/>
            <a:stretch/>
          </p:blipFill>
          <p:spPr>
            <a:xfrm>
              <a:off x="5396909" y="1878418"/>
              <a:ext cx="5568802" cy="6929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E0E3723-D5AE-4605-8D08-9FEDFECF1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046" y="3429000"/>
            <a:ext cx="4404182" cy="110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892435-E5D1-4BFF-9E45-B5E672F14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8751" r="25881" b="47363"/>
          <a:stretch/>
        </p:blipFill>
        <p:spPr bwMode="auto">
          <a:xfrm>
            <a:off x="733424" y="5177697"/>
            <a:ext cx="5235829" cy="91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C6A691-2A3A-4E1B-8385-32787B520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0467" r="30044" b="50000"/>
          <a:stretch/>
        </p:blipFill>
        <p:spPr bwMode="auto">
          <a:xfrm>
            <a:off x="6100046" y="5777060"/>
            <a:ext cx="4718920" cy="697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C065D4-554D-4B08-9670-D7B173883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7746" r="21803" b="45094"/>
          <a:stretch/>
        </p:blipFill>
        <p:spPr bwMode="auto">
          <a:xfrm>
            <a:off x="772389" y="3958649"/>
            <a:ext cx="5083485" cy="91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A712052-8695-4DCB-973B-E2B9CF66E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9853" r="27762" b="48486"/>
          <a:stretch/>
        </p:blipFill>
        <p:spPr bwMode="auto">
          <a:xfrm>
            <a:off x="6100046" y="4735265"/>
            <a:ext cx="4655320" cy="81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527527-F291-8DF9-BFF8-89866E4E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6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2BBDC5-9159-41D0-8233-72D4131149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AAD88A0-3C2C-45CA-52FA-9766591522A7}"/>
              </a:ext>
            </a:extLst>
          </p:cNvPr>
          <p:cNvGrpSpPr/>
          <p:nvPr/>
        </p:nvGrpSpPr>
        <p:grpSpPr>
          <a:xfrm rot="16200000">
            <a:off x="-3124201" y="3124201"/>
            <a:ext cx="6858001" cy="609599"/>
            <a:chOff x="673674" y="2641095"/>
            <a:chExt cx="6433369" cy="3600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0D2F86-5DFB-E3F6-256C-56AD20C5ADE9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6733C7-F9D3-8C63-1C44-B678D45D4F72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0A6331-38D5-E6EA-B20F-00444ADDC238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11DAE7-755A-B55A-E0C8-0B8C2E7EB91A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4F055A-4F89-73DC-7B03-6DF7AD9C6BFE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10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Security vulnerabilities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1412-FC03-456A-869D-D4C6F0F52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5" y="1048216"/>
            <a:ext cx="11474789" cy="4769060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dirty="0"/>
              <a:t>an cause reputation and monetary loss</a:t>
            </a:r>
          </a:p>
          <a:p>
            <a:r>
              <a:rPr lang="en-CA" dirty="0"/>
              <a:t>Example: Log4J vulnerability </a:t>
            </a:r>
            <a:r>
              <a:rPr lang="en-US" dirty="0"/>
              <a:t>in December 2021 led to remote code execution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69C52-748C-4211-928A-370D94EB04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46267" y="2273318"/>
            <a:ext cx="4742884" cy="1456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4D2AD51-035D-44DC-8E78-2AE172F8FC0A}"/>
              </a:ext>
            </a:extLst>
          </p:cNvPr>
          <p:cNvGrpSpPr/>
          <p:nvPr/>
        </p:nvGrpSpPr>
        <p:grpSpPr>
          <a:xfrm>
            <a:off x="6100046" y="2263026"/>
            <a:ext cx="4892527" cy="959418"/>
            <a:chOff x="5396909" y="1479383"/>
            <a:chExt cx="5568802" cy="10920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5006C4-1527-47BC-9AB0-FE19DA007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t="17303" b="15019"/>
            <a:stretch/>
          </p:blipFill>
          <p:spPr>
            <a:xfrm>
              <a:off x="5396909" y="1479383"/>
              <a:ext cx="5568802" cy="412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95BC7C-F87E-4868-B462-1C3C7B466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t="19179"/>
            <a:stretch/>
          </p:blipFill>
          <p:spPr>
            <a:xfrm>
              <a:off x="5396909" y="1878418"/>
              <a:ext cx="5568802" cy="6929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E0E3723-D5AE-4605-8D08-9FEDFECF10E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344219" y="3428551"/>
            <a:ext cx="4404182" cy="110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892435-E5D1-4BFF-9E45-B5E672F14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8751" r="25881" b="47363"/>
          <a:stretch/>
        </p:blipFill>
        <p:spPr bwMode="auto">
          <a:xfrm>
            <a:off x="770153" y="4983826"/>
            <a:ext cx="5235829" cy="91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C6A691-2A3A-4E1B-8385-32787B520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0467" r="30044" b="50000"/>
          <a:stretch/>
        </p:blipFill>
        <p:spPr bwMode="auto">
          <a:xfrm>
            <a:off x="6061281" y="5847756"/>
            <a:ext cx="4718920" cy="697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C065D4-554D-4B08-9670-D7B173883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7746" r="21803" b="45094"/>
          <a:stretch/>
        </p:blipFill>
        <p:spPr bwMode="auto">
          <a:xfrm>
            <a:off x="770153" y="3783824"/>
            <a:ext cx="5083485" cy="91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A712052-8695-4DCB-973B-E2B9CF66E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9853" r="27762" b="48486"/>
          <a:stretch/>
        </p:blipFill>
        <p:spPr bwMode="auto">
          <a:xfrm>
            <a:off x="6093081" y="4768144"/>
            <a:ext cx="4655320" cy="81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91;p35">
            <a:extLst>
              <a:ext uri="{FF2B5EF4-FFF2-40B4-BE49-F238E27FC236}">
                <a16:creationId xmlns:a16="http://schemas.microsoft.com/office/drawing/2014/main" id="{9B20B2CA-E899-4EDA-A57B-63BDAE4E5906}"/>
              </a:ext>
            </a:extLst>
          </p:cNvPr>
          <p:cNvSpPr txBox="1"/>
          <p:nvPr/>
        </p:nvSpPr>
        <p:spPr>
          <a:xfrm>
            <a:off x="1967721" y="3669653"/>
            <a:ext cx="8741286" cy="68015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CA" sz="2800" i="1" dirty="0">
                <a:solidFill>
                  <a:schemeClr val="dk1"/>
                </a:solidFill>
              </a:rPr>
              <a:t>Can be detected with </a:t>
            </a:r>
            <a:r>
              <a:rPr lang="en-CA" sz="2800" b="1" i="1" dirty="0">
                <a:solidFill>
                  <a:schemeClr val="dk1"/>
                </a:solidFill>
              </a:rPr>
              <a:t>Code Analysis</a:t>
            </a:r>
            <a:endParaRPr sz="2800" i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F6F4185-9915-AE42-413C-C1347BE6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7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5A8FCF-BB28-AB9B-96CA-27B4B08738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12819DA-E835-8822-3DFF-AD3195590328}"/>
              </a:ext>
            </a:extLst>
          </p:cNvPr>
          <p:cNvGrpSpPr/>
          <p:nvPr/>
        </p:nvGrpSpPr>
        <p:grpSpPr>
          <a:xfrm rot="16200000">
            <a:off x="-3124201" y="3124201"/>
            <a:ext cx="6858001" cy="609599"/>
            <a:chOff x="673674" y="2641095"/>
            <a:chExt cx="6433369" cy="3600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328D79-01D9-0C44-F2D8-8CC7ECE3AD42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4C9FC4-E422-9FA7-EDCD-F68082E85997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A4B53D-F7BE-F9F2-A901-285C87ED1CBC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A38115-B917-8895-99B2-7B5833EF3433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138E07-6559-1580-07C6-725A88C5B1AB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69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2"/>
                </a:solidFill>
              </a:rPr>
              <a:t>Microservices</a:t>
            </a: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8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667750-41AE-52FB-6EB9-CEA0518AB4B3}"/>
              </a:ext>
            </a:extLst>
          </p:cNvPr>
          <p:cNvGrpSpPr/>
          <p:nvPr/>
        </p:nvGrpSpPr>
        <p:grpSpPr>
          <a:xfrm rot="16200000">
            <a:off x="-3127390" y="3126234"/>
            <a:ext cx="6858001" cy="609599"/>
            <a:chOff x="673674" y="2641095"/>
            <a:chExt cx="6433369" cy="360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69684F-96E2-C57C-D97C-2B7227EA0BC1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75860C-7856-7FA2-7AB6-33E33A26463A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892D21-EEC6-E00E-EDB3-19B681AC6A45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24E26C-A74E-F43C-0A98-805E9DDCA8C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5BB563-63E2-5F51-ED44-62596E45E277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26DB250-77B7-606A-9B79-B044EB0D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sp>
        <p:nvSpPr>
          <p:cNvPr id="16" name="Google Shape;60;p14">
            <a:extLst>
              <a:ext uri="{FF2B5EF4-FFF2-40B4-BE49-F238E27FC236}">
                <a16:creationId xmlns:a16="http://schemas.microsoft.com/office/drawing/2014/main" id="{6B41B513-5BC4-5F88-3BC4-E533797F0F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8598" y="1207413"/>
            <a:ext cx="8370604" cy="18648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A composition of small, loosely coupled components 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Encapsulate individual business capabilities 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Communicate using language-agnostic APIs</a:t>
            </a:r>
          </a:p>
        </p:txBody>
      </p:sp>
      <p:sp>
        <p:nvSpPr>
          <p:cNvPr id="17" name="Google Shape;173;p18">
            <a:extLst>
              <a:ext uri="{FF2B5EF4-FFF2-40B4-BE49-F238E27FC236}">
                <a16:creationId xmlns:a16="http://schemas.microsoft.com/office/drawing/2014/main" id="{29E6EBB4-340D-ED1B-59F8-72BB6E3318D5}"/>
              </a:ext>
            </a:extLst>
          </p:cNvPr>
          <p:cNvSpPr txBox="1"/>
          <p:nvPr/>
        </p:nvSpPr>
        <p:spPr>
          <a:xfrm rot="17383422">
            <a:off x="9650532" y="4328569"/>
            <a:ext cx="1406475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2400" b="1" i="0" dirty="0">
                <a:solidFill>
                  <a:schemeClr val="tx1"/>
                </a:solidFill>
                <a:latin typeface="+mn-lt"/>
              </a:rPr>
              <a:t>Internet</a:t>
            </a:r>
            <a:endParaRPr sz="2400" b="1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Google Shape;174;p18">
            <a:extLst>
              <a:ext uri="{FF2B5EF4-FFF2-40B4-BE49-F238E27FC236}">
                <a16:creationId xmlns:a16="http://schemas.microsoft.com/office/drawing/2014/main" id="{EF2D5AEA-78A4-31EF-F0B6-168B11F97E63}"/>
              </a:ext>
            </a:extLst>
          </p:cNvPr>
          <p:cNvSpPr txBox="1"/>
          <p:nvPr/>
        </p:nvSpPr>
        <p:spPr>
          <a:xfrm rot="1783849">
            <a:off x="6991212" y="4949663"/>
            <a:ext cx="1330500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2400" b="1" i="0" dirty="0">
                <a:solidFill>
                  <a:schemeClr val="tx1"/>
                </a:solidFill>
                <a:latin typeface="+mn-lt"/>
              </a:rPr>
              <a:t>Internet</a:t>
            </a:r>
            <a:endParaRPr sz="2400" b="1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Google Shape;59;p14">
            <a:extLst>
              <a:ext uri="{FF2B5EF4-FFF2-40B4-BE49-F238E27FC236}">
                <a16:creationId xmlns:a16="http://schemas.microsoft.com/office/drawing/2014/main" id="{D8D5960F-5BC4-8426-AF5A-D5105436DA27}"/>
              </a:ext>
            </a:extLst>
          </p:cNvPr>
          <p:cNvSpPr/>
          <p:nvPr/>
        </p:nvSpPr>
        <p:spPr>
          <a:xfrm>
            <a:off x="8914106" y="5197399"/>
            <a:ext cx="1113322" cy="1016531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CA" sz="1800" i="0" dirty="0">
                <a:solidFill>
                  <a:schemeClr val="tx1"/>
                </a:solidFill>
                <a:latin typeface="+mn-lt"/>
              </a:rPr>
              <a:t>S3</a:t>
            </a:r>
            <a:endParaRPr sz="18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Google Shape;62;p14">
            <a:extLst>
              <a:ext uri="{FF2B5EF4-FFF2-40B4-BE49-F238E27FC236}">
                <a16:creationId xmlns:a16="http://schemas.microsoft.com/office/drawing/2014/main" id="{57D77D81-F6FE-B8B2-1DCC-17BE412EDF0A}"/>
              </a:ext>
            </a:extLst>
          </p:cNvPr>
          <p:cNvSpPr/>
          <p:nvPr/>
        </p:nvSpPr>
        <p:spPr>
          <a:xfrm>
            <a:off x="6255781" y="3334572"/>
            <a:ext cx="1150859" cy="1109582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CA" sz="1800" i="0" dirty="0">
                <a:solidFill>
                  <a:schemeClr val="tx1"/>
                </a:solidFill>
                <a:latin typeface="+mn-lt"/>
              </a:rPr>
              <a:t>S1</a:t>
            </a:r>
            <a:endParaRPr sz="18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Google Shape;64;p14">
            <a:extLst>
              <a:ext uri="{FF2B5EF4-FFF2-40B4-BE49-F238E27FC236}">
                <a16:creationId xmlns:a16="http://schemas.microsoft.com/office/drawing/2014/main" id="{D251F388-4DFB-786F-F48E-50174D0A0AAA}"/>
              </a:ext>
            </a:extLst>
          </p:cNvPr>
          <p:cNvSpPr/>
          <p:nvPr/>
        </p:nvSpPr>
        <p:spPr>
          <a:xfrm>
            <a:off x="9877430" y="2754821"/>
            <a:ext cx="1024250" cy="1004601"/>
          </a:xfrm>
          <a:prstGeom prst="ellipse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CA" sz="1800" i="0" dirty="0">
                <a:solidFill>
                  <a:schemeClr val="tx1"/>
                </a:solidFill>
                <a:latin typeface="+mn-lt"/>
              </a:rPr>
              <a:t>S2</a:t>
            </a:r>
            <a:endParaRPr sz="18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" name="Google Shape;65;p14">
            <a:extLst>
              <a:ext uri="{FF2B5EF4-FFF2-40B4-BE49-F238E27FC236}">
                <a16:creationId xmlns:a16="http://schemas.microsoft.com/office/drawing/2014/main" id="{F38A3AB2-92DF-8595-D3C0-3064FE8E6F16}"/>
              </a:ext>
            </a:extLst>
          </p:cNvPr>
          <p:cNvCxnSpPr>
            <a:cxnSpLocks/>
            <a:stCxn id="20" idx="7"/>
            <a:endCxn id="21" idx="1"/>
          </p:cNvCxnSpPr>
          <p:nvPr/>
        </p:nvCxnSpPr>
        <p:spPr>
          <a:xfrm flipV="1">
            <a:off x="7238101" y="2901941"/>
            <a:ext cx="2789327" cy="59512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66;p14">
            <a:extLst>
              <a:ext uri="{FF2B5EF4-FFF2-40B4-BE49-F238E27FC236}">
                <a16:creationId xmlns:a16="http://schemas.microsoft.com/office/drawing/2014/main" id="{7239FB4C-AF28-B420-5AC7-35685EA8E759}"/>
              </a:ext>
            </a:extLst>
          </p:cNvPr>
          <p:cNvCxnSpPr>
            <a:cxnSpLocks/>
            <a:stCxn id="21" idx="4"/>
            <a:endCxn id="19" idx="7"/>
          </p:cNvCxnSpPr>
          <p:nvPr/>
        </p:nvCxnSpPr>
        <p:spPr>
          <a:xfrm flipH="1">
            <a:off x="9864386" y="3759422"/>
            <a:ext cx="525169" cy="158684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67;p14">
            <a:extLst>
              <a:ext uri="{FF2B5EF4-FFF2-40B4-BE49-F238E27FC236}">
                <a16:creationId xmlns:a16="http://schemas.microsoft.com/office/drawing/2014/main" id="{A0D8026F-6017-42D3-D3E2-F9D97485BADF}"/>
              </a:ext>
            </a:extLst>
          </p:cNvPr>
          <p:cNvCxnSpPr>
            <a:cxnSpLocks/>
            <a:stCxn id="19" idx="2"/>
            <a:endCxn id="20" idx="4"/>
          </p:cNvCxnSpPr>
          <p:nvPr/>
        </p:nvCxnSpPr>
        <p:spPr>
          <a:xfrm flipH="1" flipV="1">
            <a:off x="6831211" y="4444154"/>
            <a:ext cx="2082895" cy="126151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5" name="Google Shape;172;p18">
            <a:extLst>
              <a:ext uri="{FF2B5EF4-FFF2-40B4-BE49-F238E27FC236}">
                <a16:creationId xmlns:a16="http://schemas.microsoft.com/office/drawing/2014/main" id="{FED146B5-7453-56D5-5E4D-FD3C77F103AC}"/>
              </a:ext>
            </a:extLst>
          </p:cNvPr>
          <p:cNvSpPr txBox="1"/>
          <p:nvPr/>
        </p:nvSpPr>
        <p:spPr>
          <a:xfrm rot="20983134">
            <a:off x="7648519" y="2785201"/>
            <a:ext cx="1406381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2400" b="1" i="0" dirty="0">
                <a:solidFill>
                  <a:schemeClr val="tx1"/>
                </a:solidFill>
                <a:latin typeface="+mn-lt"/>
              </a:rPr>
              <a:t>Internet</a:t>
            </a:r>
            <a:endParaRPr sz="2400" b="1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46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D57F-BB02-4B7A-8585-C19F20F6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2"/>
                </a:solidFill>
              </a:rPr>
              <a:t>Why Microservices?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6F7C5A2-C348-FA92-30F7-EF860943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74589"/>
            <a:ext cx="609600" cy="365125"/>
          </a:xfrm>
        </p:spPr>
        <p:txBody>
          <a:bodyPr/>
          <a:lstStyle/>
          <a:p>
            <a:pPr algn="ctr"/>
            <a:fld id="{C158BFE8-4254-F949-B8F2-F1AB6F20419C}" type="slidenum">
              <a:rPr lang="en-US" sz="1500" i="0" smtClean="0">
                <a:solidFill>
                  <a:prstClr val="black"/>
                </a:solidFill>
                <a:latin typeface="Calibri"/>
              </a:rPr>
              <a:pPr algn="ctr"/>
              <a:t>9</a:t>
            </a:fld>
            <a:endParaRPr lang="en-US" sz="1500" i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667750-41AE-52FB-6EB9-CEA0518AB4B3}"/>
              </a:ext>
            </a:extLst>
          </p:cNvPr>
          <p:cNvGrpSpPr/>
          <p:nvPr/>
        </p:nvGrpSpPr>
        <p:grpSpPr>
          <a:xfrm rot="16200000">
            <a:off x="-3127390" y="3126234"/>
            <a:ext cx="6858001" cy="609599"/>
            <a:chOff x="673674" y="2641095"/>
            <a:chExt cx="6433369" cy="360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69684F-96E2-C57C-D97C-2B7227EA0BC1}"/>
                </a:ext>
              </a:extLst>
            </p:cNvPr>
            <p:cNvSpPr/>
            <p:nvPr/>
          </p:nvSpPr>
          <p:spPr>
            <a:xfrm>
              <a:off x="673674" y="2641097"/>
              <a:ext cx="1264179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 Evaluation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75860C-7856-7FA2-7AB6-33E33A26463A}"/>
                </a:ext>
              </a:extLst>
            </p:cNvPr>
            <p:cNvSpPr/>
            <p:nvPr/>
          </p:nvSpPr>
          <p:spPr>
            <a:xfrm>
              <a:off x="1965852" y="2641097"/>
              <a:ext cx="1379733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4.Our Contribution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892D21-EEC6-E00E-EDB3-19B681AC6A45}"/>
                </a:ext>
              </a:extLst>
            </p:cNvPr>
            <p:cNvSpPr/>
            <p:nvPr/>
          </p:nvSpPr>
          <p:spPr>
            <a:xfrm>
              <a:off x="4669261" y="2641099"/>
              <a:ext cx="1145127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2. Current Work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24E26C-A74E-F43C-0A98-805E9DDCA8C1}"/>
                </a:ext>
              </a:extLst>
            </p:cNvPr>
            <p:cNvSpPr/>
            <p:nvPr/>
          </p:nvSpPr>
          <p:spPr>
            <a:xfrm>
              <a:off x="5842864" y="2641100"/>
              <a:ext cx="1264179" cy="359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 Problem Statement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5BB563-63E2-5F51-ED44-62596E45E277}"/>
                </a:ext>
              </a:extLst>
            </p:cNvPr>
            <p:cNvSpPr/>
            <p:nvPr/>
          </p:nvSpPr>
          <p:spPr>
            <a:xfrm>
              <a:off x="3393506" y="2641095"/>
              <a:ext cx="1237998" cy="359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3. The Gap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26DB250-77B7-606A-9B79-B044EB0D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" y="70998"/>
            <a:ext cx="290224" cy="395616"/>
          </a:xfrm>
          <a:prstGeom prst="rect">
            <a:avLst/>
          </a:prstGeom>
        </p:spPr>
      </p:pic>
      <p:sp>
        <p:nvSpPr>
          <p:cNvPr id="17" name="Google Shape;173;p18">
            <a:extLst>
              <a:ext uri="{FF2B5EF4-FFF2-40B4-BE49-F238E27FC236}">
                <a16:creationId xmlns:a16="http://schemas.microsoft.com/office/drawing/2014/main" id="{29E6EBB4-340D-ED1B-59F8-72BB6E3318D5}"/>
              </a:ext>
            </a:extLst>
          </p:cNvPr>
          <p:cNvSpPr txBox="1"/>
          <p:nvPr/>
        </p:nvSpPr>
        <p:spPr>
          <a:xfrm rot="17383422">
            <a:off x="9650532" y="4328569"/>
            <a:ext cx="1406475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2400" b="1" i="0" dirty="0">
                <a:solidFill>
                  <a:schemeClr val="tx1"/>
                </a:solidFill>
                <a:latin typeface="+mn-lt"/>
              </a:rPr>
              <a:t>Internet</a:t>
            </a:r>
            <a:endParaRPr sz="2400" b="1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Google Shape;174;p18">
            <a:extLst>
              <a:ext uri="{FF2B5EF4-FFF2-40B4-BE49-F238E27FC236}">
                <a16:creationId xmlns:a16="http://schemas.microsoft.com/office/drawing/2014/main" id="{EF2D5AEA-78A4-31EF-F0B6-168B11F97E63}"/>
              </a:ext>
            </a:extLst>
          </p:cNvPr>
          <p:cNvSpPr txBox="1"/>
          <p:nvPr/>
        </p:nvSpPr>
        <p:spPr>
          <a:xfrm rot="1783849">
            <a:off x="6991212" y="4949663"/>
            <a:ext cx="1330500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2400" b="1" i="0" dirty="0">
                <a:solidFill>
                  <a:schemeClr val="tx1"/>
                </a:solidFill>
                <a:latin typeface="+mn-lt"/>
              </a:rPr>
              <a:t>Internet</a:t>
            </a:r>
            <a:endParaRPr sz="2400" b="1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Google Shape;59;p14">
            <a:extLst>
              <a:ext uri="{FF2B5EF4-FFF2-40B4-BE49-F238E27FC236}">
                <a16:creationId xmlns:a16="http://schemas.microsoft.com/office/drawing/2014/main" id="{D8D5960F-5BC4-8426-AF5A-D5105436DA27}"/>
              </a:ext>
            </a:extLst>
          </p:cNvPr>
          <p:cNvSpPr/>
          <p:nvPr/>
        </p:nvSpPr>
        <p:spPr>
          <a:xfrm>
            <a:off x="8914106" y="5197399"/>
            <a:ext cx="1113322" cy="1016531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CA" sz="1800" i="0" dirty="0">
                <a:solidFill>
                  <a:schemeClr val="tx1"/>
                </a:solidFill>
                <a:latin typeface="+mn-lt"/>
              </a:rPr>
              <a:t>S3</a:t>
            </a:r>
            <a:endParaRPr sz="18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Google Shape;62;p14">
            <a:extLst>
              <a:ext uri="{FF2B5EF4-FFF2-40B4-BE49-F238E27FC236}">
                <a16:creationId xmlns:a16="http://schemas.microsoft.com/office/drawing/2014/main" id="{57D77D81-F6FE-B8B2-1DCC-17BE412EDF0A}"/>
              </a:ext>
            </a:extLst>
          </p:cNvPr>
          <p:cNvSpPr/>
          <p:nvPr/>
        </p:nvSpPr>
        <p:spPr>
          <a:xfrm>
            <a:off x="6255781" y="3334572"/>
            <a:ext cx="1150859" cy="1109582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CA" sz="1800" i="0" dirty="0">
                <a:solidFill>
                  <a:schemeClr val="tx1"/>
                </a:solidFill>
                <a:latin typeface="+mn-lt"/>
              </a:rPr>
              <a:t>S1</a:t>
            </a:r>
            <a:endParaRPr sz="18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Google Shape;64;p14">
            <a:extLst>
              <a:ext uri="{FF2B5EF4-FFF2-40B4-BE49-F238E27FC236}">
                <a16:creationId xmlns:a16="http://schemas.microsoft.com/office/drawing/2014/main" id="{D251F388-4DFB-786F-F48E-50174D0A0AAA}"/>
              </a:ext>
            </a:extLst>
          </p:cNvPr>
          <p:cNvSpPr/>
          <p:nvPr/>
        </p:nvSpPr>
        <p:spPr>
          <a:xfrm>
            <a:off x="9877430" y="2754821"/>
            <a:ext cx="1024250" cy="1004601"/>
          </a:xfrm>
          <a:prstGeom prst="ellipse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CA" sz="1800" i="0" dirty="0">
                <a:solidFill>
                  <a:schemeClr val="tx1"/>
                </a:solidFill>
                <a:latin typeface="+mn-lt"/>
              </a:rPr>
              <a:t>S2</a:t>
            </a:r>
            <a:endParaRPr sz="1800" i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" name="Google Shape;65;p14">
            <a:extLst>
              <a:ext uri="{FF2B5EF4-FFF2-40B4-BE49-F238E27FC236}">
                <a16:creationId xmlns:a16="http://schemas.microsoft.com/office/drawing/2014/main" id="{F38A3AB2-92DF-8595-D3C0-3064FE8E6F16}"/>
              </a:ext>
            </a:extLst>
          </p:cNvPr>
          <p:cNvCxnSpPr>
            <a:cxnSpLocks/>
            <a:stCxn id="20" idx="7"/>
            <a:endCxn id="21" idx="1"/>
          </p:cNvCxnSpPr>
          <p:nvPr/>
        </p:nvCxnSpPr>
        <p:spPr>
          <a:xfrm flipV="1">
            <a:off x="7238101" y="2901941"/>
            <a:ext cx="2789327" cy="59512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66;p14">
            <a:extLst>
              <a:ext uri="{FF2B5EF4-FFF2-40B4-BE49-F238E27FC236}">
                <a16:creationId xmlns:a16="http://schemas.microsoft.com/office/drawing/2014/main" id="{7239FB4C-AF28-B420-5AC7-35685EA8E759}"/>
              </a:ext>
            </a:extLst>
          </p:cNvPr>
          <p:cNvCxnSpPr>
            <a:cxnSpLocks/>
            <a:stCxn id="21" idx="4"/>
            <a:endCxn id="19" idx="7"/>
          </p:cNvCxnSpPr>
          <p:nvPr/>
        </p:nvCxnSpPr>
        <p:spPr>
          <a:xfrm flipH="1">
            <a:off x="9864386" y="3759422"/>
            <a:ext cx="525169" cy="158684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67;p14">
            <a:extLst>
              <a:ext uri="{FF2B5EF4-FFF2-40B4-BE49-F238E27FC236}">
                <a16:creationId xmlns:a16="http://schemas.microsoft.com/office/drawing/2014/main" id="{A0D8026F-6017-42D3-D3E2-F9D97485BADF}"/>
              </a:ext>
            </a:extLst>
          </p:cNvPr>
          <p:cNvCxnSpPr>
            <a:cxnSpLocks/>
            <a:stCxn id="19" idx="2"/>
            <a:endCxn id="20" idx="4"/>
          </p:cNvCxnSpPr>
          <p:nvPr/>
        </p:nvCxnSpPr>
        <p:spPr>
          <a:xfrm flipH="1" flipV="1">
            <a:off x="6831211" y="4444154"/>
            <a:ext cx="2082895" cy="126151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5" name="Google Shape;172;p18">
            <a:extLst>
              <a:ext uri="{FF2B5EF4-FFF2-40B4-BE49-F238E27FC236}">
                <a16:creationId xmlns:a16="http://schemas.microsoft.com/office/drawing/2014/main" id="{FED146B5-7453-56D5-5E4D-FD3C77F103AC}"/>
              </a:ext>
            </a:extLst>
          </p:cNvPr>
          <p:cNvSpPr txBox="1"/>
          <p:nvPr/>
        </p:nvSpPr>
        <p:spPr>
          <a:xfrm rot="20983134">
            <a:off x="7648519" y="2785201"/>
            <a:ext cx="1406381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2400" b="1" i="0" dirty="0">
                <a:solidFill>
                  <a:schemeClr val="tx1"/>
                </a:solidFill>
                <a:latin typeface="+mn-lt"/>
              </a:rPr>
              <a:t>Internet</a:t>
            </a:r>
            <a:endParaRPr sz="2400" b="1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C46F203A-BF7E-8524-B7F1-B497411C1C76}"/>
              </a:ext>
            </a:extLst>
          </p:cNvPr>
          <p:cNvSpPr txBox="1">
            <a:spLocks/>
          </p:cNvSpPr>
          <p:nvPr/>
        </p:nvSpPr>
        <p:spPr>
          <a:xfrm>
            <a:off x="814255" y="1174227"/>
            <a:ext cx="8225027" cy="4038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457189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457189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en-US" i="0" dirty="0">
                <a:ea typeface="Lato" panose="020F0502020204030203" pitchFamily="34" charset="0"/>
                <a:cs typeface="Lato" panose="020F0502020204030203" pitchFamily="34" charset="0"/>
              </a:rPr>
              <a:t>Clear boundaries among components </a:t>
            </a:r>
          </a:p>
          <a:p>
            <a:pPr fontAlgn="auto">
              <a:lnSpc>
                <a:spcPct val="150000"/>
              </a:lnSpc>
            </a:pPr>
            <a:r>
              <a:rPr lang="en-US" i="0" dirty="0">
                <a:ea typeface="Lato" panose="020F0502020204030203" pitchFamily="34" charset="0"/>
                <a:cs typeface="Lato" panose="020F0502020204030203" pitchFamily="34" charset="0"/>
              </a:rPr>
              <a:t>Easier to understand codebase </a:t>
            </a:r>
          </a:p>
          <a:p>
            <a:pPr fontAlgn="auto">
              <a:lnSpc>
                <a:spcPct val="150000"/>
              </a:lnSpc>
            </a:pPr>
            <a:r>
              <a:rPr lang="en-US" i="0" dirty="0">
                <a:ea typeface="Lato" panose="020F0502020204030203" pitchFamily="34" charset="0"/>
                <a:cs typeface="Lato" panose="020F0502020204030203" pitchFamily="34" charset="0"/>
              </a:rPr>
              <a:t>Independent deployment </a:t>
            </a:r>
          </a:p>
          <a:p>
            <a:pPr fontAlgn="auto">
              <a:lnSpc>
                <a:spcPct val="150000"/>
              </a:lnSpc>
            </a:pPr>
            <a:r>
              <a:rPr lang="en-US" i="0" dirty="0">
                <a:ea typeface="Lato" panose="020F0502020204030203" pitchFamily="34" charset="0"/>
                <a:cs typeface="Lato" panose="020F0502020204030203" pitchFamily="34" charset="0"/>
              </a:rPr>
              <a:t>Easier scaling up </a:t>
            </a:r>
          </a:p>
          <a:p>
            <a:pPr fontAlgn="auto">
              <a:lnSpc>
                <a:spcPct val="150000"/>
              </a:lnSpc>
            </a:pPr>
            <a:r>
              <a:rPr lang="en-US" i="0" dirty="0">
                <a:ea typeface="Lato" panose="020F0502020204030203" pitchFamily="34" charset="0"/>
                <a:cs typeface="Lato" panose="020F0502020204030203" pitchFamily="34" charset="0"/>
              </a:rPr>
              <a:t>Improved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141268835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ctr">
          <a:defRPr sz="2400" i="0" noProof="1">
            <a:solidFill>
              <a:srgbClr val="000000"/>
            </a:solidFill>
            <a:latin typeface="Cambria" panose="02040503050406030204" pitchFamily="18" charset="0"/>
            <a:cs typeface="Calibri" panose="020F0502020204030204" pitchFamily="34" charset="0"/>
          </a:defRPr>
        </a:defPPr>
      </a:lstStyle>
    </a:spDef>
    <a:lnDef>
      <a:spPr>
        <a:ln w="9525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8CF423F9-0CED-1D46-B502-B003D552D7CA}" vid="{41E6791D-0564-AE41-809A-0C688667C0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15894</TotalTime>
  <Words>4060</Words>
  <Application>Microsoft Macintosh PowerPoint</Application>
  <PresentationFormat>Widescreen</PresentationFormat>
  <Paragraphs>661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-apple-system</vt:lpstr>
      <vt:lpstr>Arial</vt:lpstr>
      <vt:lpstr>Calibri</vt:lpstr>
      <vt:lpstr>Cambria</vt:lpstr>
      <vt:lpstr>Consolas</vt:lpstr>
      <vt:lpstr>Courier New</vt:lpstr>
      <vt:lpstr>Lato</vt:lpstr>
      <vt:lpstr>Default Theme</vt:lpstr>
      <vt:lpstr>MISTA: A Taint Analysis Framework for Microservices</vt:lpstr>
      <vt:lpstr>Paper Timeline</vt:lpstr>
      <vt:lpstr>Paper Timeline</vt:lpstr>
      <vt:lpstr>Paper Timeline</vt:lpstr>
      <vt:lpstr>Security vulnerabilities</vt:lpstr>
      <vt:lpstr>Security vulnerabilities</vt:lpstr>
      <vt:lpstr>Security vulnerabilities</vt:lpstr>
      <vt:lpstr>Microservices</vt:lpstr>
      <vt:lpstr>Why Microservices?</vt:lpstr>
      <vt:lpstr>Microservices are Popular</vt:lpstr>
      <vt:lpstr>Microservices are Popular</vt:lpstr>
      <vt:lpstr>Vulnerabilities in Microservices</vt:lpstr>
      <vt:lpstr>Static Analysis for Monolith Applications</vt:lpstr>
      <vt:lpstr>Taint Analysis</vt:lpstr>
      <vt:lpstr>Taint Analysis</vt:lpstr>
      <vt:lpstr>Frameworks for building 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for Java Spring Applications</vt:lpstr>
      <vt:lpstr>An Example with Microservices</vt:lpstr>
      <vt:lpstr>An Example with Microservices</vt:lpstr>
      <vt:lpstr>Addressing the Gap</vt:lpstr>
      <vt:lpstr>   Static Analysis for Java Spring Microservices</vt:lpstr>
      <vt:lpstr>   Static Analysis for Java Spring Microservices</vt:lpstr>
      <vt:lpstr>Our Goal</vt:lpstr>
      <vt:lpstr>Our Contributions</vt:lpstr>
      <vt:lpstr>Our Solution</vt:lpstr>
      <vt:lpstr>Our Solution</vt:lpstr>
      <vt:lpstr>Benchmark Construction</vt:lpstr>
      <vt:lpstr>Manual Injections</vt:lpstr>
      <vt:lpstr>PowerPoint Presentation</vt:lpstr>
      <vt:lpstr>Real-World Vulnerable Applications</vt:lpstr>
      <vt:lpstr>Real-World Vulnerable Applications</vt:lpstr>
      <vt:lpstr>Real-World Vulnerable Applications</vt:lpstr>
      <vt:lpstr>Research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Rubin</dc:creator>
  <cp:lastModifiedBy>akyukii@student.ubc.ca</cp:lastModifiedBy>
  <cp:revision>146</cp:revision>
  <dcterms:created xsi:type="dcterms:W3CDTF">2022-11-07T01:37:50Z</dcterms:created>
  <dcterms:modified xsi:type="dcterms:W3CDTF">2023-07-21T16:23:34Z</dcterms:modified>
</cp:coreProperties>
</file>